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sldIdLst>
    <p:sldId id="256" r:id="rId2"/>
    <p:sldId id="257" r:id="rId3"/>
    <p:sldId id="258" r:id="rId4"/>
    <p:sldId id="259" r:id="rId5"/>
    <p:sldId id="268" r:id="rId6"/>
    <p:sldId id="260" r:id="rId7"/>
    <p:sldId id="261" r:id="rId8"/>
    <p:sldId id="262" r:id="rId9"/>
    <p:sldId id="265" r:id="rId10"/>
    <p:sldId id="263" r:id="rId11"/>
    <p:sldId id="264" r:id="rId12"/>
    <p:sldId id="266" r:id="rId13"/>
    <p:sldId id="269" r:id="rId14"/>
    <p:sldId id="267"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4710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036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1772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8096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7316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1680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15981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072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05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5737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20694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4438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0075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6489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42A54C80-263E-416B-A8E0-580EDEADCBDC}" type="datetimeFigureOut">
              <a:rPr lang="en-US" smtClean="0"/>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201942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5" name="Date Placeholder 4"/>
          <p:cNvSpPr>
            <a:spLocks noGrp="1"/>
          </p:cNvSpPr>
          <p:nvPr>
            <p:ph type="dt" sz="half" idx="10"/>
          </p:nvPr>
        </p:nvSpPr>
        <p:spPr/>
        <p:txBody>
          <a:bodyPr/>
          <a:lstStyle/>
          <a:p>
            <a:fld id="{B61BEF0D-F0BB-DE4B-95CE-6DB70DBA9567}" type="datetimeFigureOut">
              <a:rPr lang="en-US" smtClean="0"/>
              <a:pPr/>
              <a:t>3/31/2019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7583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3/31/2019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055439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07067" y="2089703"/>
            <a:ext cx="7766936" cy="2640047"/>
          </a:xfrm>
        </p:spPr>
        <p:txBody>
          <a:bodyPr/>
          <a:lstStyle/>
          <a:p>
            <a:pPr algn="ctr"/>
            <a:r>
              <a:rPr lang="pl-PL" dirty="0" smtClean="0">
                <a:latin typeface="Century Gothic" panose="020B0502020202020204" pitchFamily="34" charset="0"/>
              </a:rPr>
              <a:t>PTAKI POWRACAJĄCE </a:t>
            </a:r>
            <a:br>
              <a:rPr lang="pl-PL" dirty="0" smtClean="0">
                <a:latin typeface="Century Gothic" panose="020B0502020202020204" pitchFamily="34" charset="0"/>
              </a:rPr>
            </a:br>
            <a:r>
              <a:rPr lang="pl-PL" dirty="0" smtClean="0">
                <a:latin typeface="Century Gothic" panose="020B0502020202020204" pitchFamily="34" charset="0"/>
              </a:rPr>
              <a:t>DO POLSKI</a:t>
            </a:r>
            <a:r>
              <a:rPr lang="pl-PL" dirty="0">
                <a:latin typeface="Century Gothic" panose="020B0502020202020204" pitchFamily="34" charset="0"/>
              </a:rPr>
              <a:t> </a:t>
            </a:r>
            <a:r>
              <a:rPr lang="pl-PL" dirty="0" smtClean="0">
                <a:latin typeface="Century Gothic" panose="020B0502020202020204" pitchFamily="34" charset="0"/>
              </a:rPr>
              <a:t>NA WIOSNĘ</a:t>
            </a:r>
            <a:endParaRPr lang="pl-PL" dirty="0">
              <a:latin typeface="Century Gothic" panose="020B0502020202020204" pitchFamily="34" charset="0"/>
            </a:endParaRPr>
          </a:p>
        </p:txBody>
      </p:sp>
      <p:sp>
        <p:nvSpPr>
          <p:cNvPr id="3" name="Podtytuł 2"/>
          <p:cNvSpPr>
            <a:spLocks noGrp="1"/>
          </p:cNvSpPr>
          <p:nvPr>
            <p:ph type="subTitle" idx="1"/>
          </p:nvPr>
        </p:nvSpPr>
        <p:spPr>
          <a:xfrm>
            <a:off x="1507067" y="4492750"/>
            <a:ext cx="7766936" cy="1096899"/>
          </a:xfrm>
        </p:spPr>
        <p:txBody>
          <a:bodyPr>
            <a:normAutofit/>
          </a:bodyPr>
          <a:lstStyle/>
          <a:p>
            <a:endParaRPr lang="pl-PL" dirty="0" smtClean="0"/>
          </a:p>
          <a:p>
            <a:r>
              <a:rPr lang="pl-PL" dirty="0" smtClean="0"/>
              <a:t>Autor: Lidia Wyszkowska</a:t>
            </a:r>
            <a:endParaRPr lang="pl-PL" dirty="0"/>
          </a:p>
        </p:txBody>
      </p:sp>
      <p:pic>
        <p:nvPicPr>
          <p:cNvPr id="4" name="Obraz 3" descr="Darmo ilustracja: Słonko, Słoneczko, Słońce, Żółt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0"/>
            <a:ext cx="3283540" cy="2951497"/>
          </a:xfrm>
          <a:prstGeom prst="rect">
            <a:avLst/>
          </a:prstGeom>
        </p:spPr>
      </p:pic>
    </p:spTree>
    <p:extLst>
      <p:ext uri="{BB962C8B-B14F-4D97-AF65-F5344CB8AC3E}">
        <p14:creationId xmlns:p14="http://schemas.microsoft.com/office/powerpoint/2010/main" val="1293049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solidFill>
                  <a:schemeClr val="tx1"/>
                </a:solidFill>
              </a:rPr>
              <a:t>       </a:t>
            </a:r>
            <a:r>
              <a:rPr lang="pl-PL" sz="4400" b="1" dirty="0" smtClean="0">
                <a:solidFill>
                  <a:schemeClr val="tx1"/>
                </a:solidFill>
                <a:latin typeface="Century Gothic" panose="020B0502020202020204" pitchFamily="34" charset="0"/>
              </a:rPr>
              <a:t>WILGA</a:t>
            </a:r>
            <a:endParaRPr lang="pl-PL" sz="4400" b="1" dirty="0">
              <a:solidFill>
                <a:schemeClr val="tx1"/>
              </a:solidFill>
              <a:latin typeface="Century Gothic" panose="020B0502020202020204" pitchFamily="34" charset="0"/>
            </a:endParaRPr>
          </a:p>
        </p:txBody>
      </p:sp>
      <p:pic>
        <p:nvPicPr>
          <p:cNvPr id="7170" name="Picture 2" descr="Podobny obra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6704" y="1676587"/>
            <a:ext cx="4952757" cy="5083458"/>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5799909" y="2076994"/>
            <a:ext cx="3122022" cy="3970318"/>
          </a:xfrm>
          <a:prstGeom prst="rect">
            <a:avLst/>
          </a:prstGeom>
          <a:noFill/>
        </p:spPr>
        <p:txBody>
          <a:bodyPr wrap="square" rtlCol="0">
            <a:spAutoFit/>
          </a:bodyPr>
          <a:lstStyle/>
          <a:p>
            <a:pPr algn="just"/>
            <a:r>
              <a:rPr lang="pl-PL" sz="1400" dirty="0" smtClean="0">
                <a:latin typeface="Times New Roman" panose="02020603050405020304" pitchFamily="18" charset="0"/>
                <a:cs typeface="Times New Roman" panose="02020603050405020304" pitchFamily="18" charset="0"/>
              </a:rPr>
              <a:t>Zamieszkuje lasy liściaste, ale także parki i duże ogrody. Jest ptakiem wędrownym. Już w sierpniu lub we wrześniu opuszcza Europę, powraca zaś do nas dopiero w połowie maja. Odżywia się dużymi owadami i ich larwami, zwłaszcza gąsienicami, ale także jagodami i innymi owocami. Kunsztownie uwite </a:t>
            </a:r>
            <a:r>
              <a:rPr lang="pl-PL" sz="1400" dirty="0" err="1" smtClean="0">
                <a:latin typeface="Times New Roman" panose="02020603050405020304" pitchFamily="18" charset="0"/>
                <a:cs typeface="Times New Roman" panose="02020603050405020304" pitchFamily="18" charset="0"/>
              </a:rPr>
              <a:t>czarkowate</a:t>
            </a:r>
            <a:r>
              <a:rPr lang="pl-PL" sz="1400" dirty="0" smtClean="0">
                <a:latin typeface="Times New Roman" panose="02020603050405020304" pitchFamily="18" charset="0"/>
                <a:cs typeface="Times New Roman" panose="02020603050405020304" pitchFamily="18" charset="0"/>
              </a:rPr>
              <a:t> gniazdo zawieszone jest daleko od pnia,             na rozwidleniu bocznej gałęzi</a:t>
            </a:r>
            <a:r>
              <a:rPr lang="pl-PL" sz="1400" dirty="0">
                <a:latin typeface="Times New Roman" panose="02020603050405020304" pitchFamily="18" charset="0"/>
                <a:cs typeface="Times New Roman" panose="02020603050405020304" pitchFamily="18" charset="0"/>
              </a:rPr>
              <a:t>.</a:t>
            </a:r>
            <a:r>
              <a:rPr lang="pl-PL" sz="1400" dirty="0" smtClean="0">
                <a:latin typeface="Times New Roman" panose="02020603050405020304" pitchFamily="18" charset="0"/>
                <a:cs typeface="Times New Roman" panose="02020603050405020304" pitchFamily="18" charset="0"/>
              </a:rPr>
              <a:t> Jaja zwykle wysiaduje tylko samica, natomiast pisklęta karmione są przez oboje rodziców. Wilgi, pomimo ich jaskrawego, kontrastowego upierzenia trudno dostrzec, ponieważ przebywają prawie zawsze w koronach wysokich drzew.</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0599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t>      </a:t>
            </a:r>
            <a:r>
              <a:rPr lang="pl-PL" sz="4800" b="1" dirty="0" smtClean="0">
                <a:solidFill>
                  <a:schemeClr val="tx1"/>
                </a:solidFill>
                <a:latin typeface="Century Gothic" panose="020B0502020202020204" pitchFamily="34" charset="0"/>
              </a:rPr>
              <a:t>SŁOWIK</a:t>
            </a:r>
            <a:endParaRPr lang="pl-PL" sz="4800" b="1" dirty="0">
              <a:latin typeface="Century Gothic" panose="020B0502020202020204" pitchFamily="34" charset="0"/>
            </a:endParaRPr>
          </a:p>
        </p:txBody>
      </p:sp>
      <p:pic>
        <p:nvPicPr>
          <p:cNvPr id="8194" name="Picture 2" descr="Znalezione obrazy dla zapytania SLOWI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598886"/>
            <a:ext cx="4939695" cy="4808422"/>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5891349" y="2771990"/>
            <a:ext cx="3526971" cy="2462213"/>
          </a:xfrm>
          <a:prstGeom prst="rect">
            <a:avLst/>
          </a:prstGeom>
          <a:noFill/>
        </p:spPr>
        <p:txBody>
          <a:bodyPr wrap="square" rtlCol="0">
            <a:spAutoFit/>
          </a:bodyPr>
          <a:lstStyle/>
          <a:p>
            <a:pPr algn="just"/>
            <a:r>
              <a:rPr lang="pl-PL" sz="1400" dirty="0" smtClean="0">
                <a:latin typeface="Times New Roman" panose="02020603050405020304" pitchFamily="18" charset="0"/>
                <a:cs typeface="Times New Roman" panose="02020603050405020304" pitchFamily="18" charset="0"/>
              </a:rPr>
              <a:t>Powraca do nas pod koniec kwietnia lub          w maju, a odlatuje we wrześniu. Żywi się owadami, pająkami, ślimakami, dżdżownicami, jesienią głównie jagodami. Gniazdo, zbudowane z butwiejących liści drzew i krzewów, źdźbeł traw oraz części innych roślin, zakłada na ziemi lub tuż nad jej powierzchnią i dobrze ukrywa w gąszczu roślin, często w pokrzywach. Jaja (oliwkowe) wysiaduje samica, ale młodymi opiekują się oboje rodzice.</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05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4143" y="674914"/>
            <a:ext cx="8596668" cy="1320800"/>
          </a:xfrm>
        </p:spPr>
        <p:txBody>
          <a:bodyPr>
            <a:normAutofit/>
          </a:bodyPr>
          <a:lstStyle/>
          <a:p>
            <a:r>
              <a:rPr lang="pl-PL" sz="4400" b="1" dirty="0" smtClean="0">
                <a:solidFill>
                  <a:schemeClr val="tx1"/>
                </a:solidFill>
              </a:rPr>
              <a:t>          </a:t>
            </a:r>
            <a:r>
              <a:rPr lang="pl-PL" sz="4400" b="1" dirty="0" smtClean="0">
                <a:solidFill>
                  <a:schemeClr val="tx1"/>
                </a:solidFill>
                <a:latin typeface="Century Gothic" panose="020B0502020202020204" pitchFamily="34" charset="0"/>
              </a:rPr>
              <a:t>CZAJKA</a:t>
            </a:r>
            <a:endParaRPr lang="pl-PL" sz="4400" b="1" dirty="0">
              <a:solidFill>
                <a:schemeClr val="tx1"/>
              </a:solidFill>
              <a:latin typeface="Century Gothic" panose="020B0502020202020204" pitchFamily="34" charset="0"/>
            </a:endParaRPr>
          </a:p>
        </p:txBody>
      </p:sp>
      <p:pic>
        <p:nvPicPr>
          <p:cNvPr id="10242" name="Picture 2" descr="Podobny obra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210" y="1685109"/>
            <a:ext cx="5333515" cy="3794063"/>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6165669" y="1995714"/>
            <a:ext cx="3174275" cy="3323987"/>
          </a:xfrm>
          <a:prstGeom prst="rect">
            <a:avLst/>
          </a:prstGeom>
          <a:noFill/>
        </p:spPr>
        <p:txBody>
          <a:bodyPr wrap="square" rtlCol="0">
            <a:spAutoFit/>
          </a:bodyPr>
          <a:lstStyle/>
          <a:p>
            <a:pPr algn="just"/>
            <a:r>
              <a:rPr lang="pl-PL" sz="1400" dirty="0" smtClean="0">
                <a:latin typeface="Times New Roman" panose="02020603050405020304" pitchFamily="18" charset="0"/>
                <a:cs typeface="Times New Roman" panose="02020603050405020304" pitchFamily="18" charset="0"/>
              </a:rPr>
              <a:t>Cechą charakterystyczną tego ptaka jest długi, cienki, wygięty łukowato, wysoki czubek znajdujący się na tylnej części głowy. Czajki odlatują z Polski począwszy od czerwca, powracają do nas w marcu i kwietniu. Odżywiają się dżdżownicami, ślimakami oraz innymi drobnymi bezkręgowcami. Jako gniazdo służy im płytki, umieszczony wśród niskiej roślinności i niczym nie osłonięty, dołek w ziemi. Bladozielone, oliwkowozielone lub </a:t>
            </a:r>
            <a:r>
              <a:rPr lang="pl-PL" sz="1400" dirty="0" err="1" smtClean="0">
                <a:latin typeface="Times New Roman" panose="02020603050405020304" pitchFamily="18" charset="0"/>
                <a:cs typeface="Times New Roman" panose="02020603050405020304" pitchFamily="18" charset="0"/>
              </a:rPr>
              <a:t>oliwkowobrązowe</a:t>
            </a:r>
            <a:r>
              <a:rPr lang="pl-PL" sz="1400" dirty="0" smtClean="0">
                <a:latin typeface="Times New Roman" panose="02020603050405020304" pitchFamily="18" charset="0"/>
                <a:cs typeface="Times New Roman" panose="02020603050405020304" pitchFamily="18" charset="0"/>
              </a:rPr>
              <a:t> jaja, pokryte czarnymi plamami wysiadują na zmianę samiec i samica. Oboje także opiekują się młodymi.</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304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solidFill>
                  <a:schemeClr val="tx1"/>
                </a:solidFill>
                <a:latin typeface="Century Gothic" panose="020B0502020202020204" pitchFamily="34" charset="0"/>
              </a:rPr>
              <a:t>    </a:t>
            </a:r>
            <a:r>
              <a:rPr lang="pl-PL" sz="4400" b="1" dirty="0" smtClean="0">
                <a:solidFill>
                  <a:schemeClr val="tx1"/>
                </a:solidFill>
                <a:latin typeface="Century Gothic" panose="020B0502020202020204" pitchFamily="34" charset="0"/>
              </a:rPr>
              <a:t>PIERWIOSNEK</a:t>
            </a:r>
            <a:endParaRPr lang="pl-PL" sz="4400" b="1" dirty="0">
              <a:solidFill>
                <a:schemeClr val="tx1"/>
              </a:solidFill>
              <a:latin typeface="Century Gothic" panose="020B0502020202020204" pitchFamily="34" charset="0"/>
            </a:endParaRPr>
          </a:p>
        </p:txBody>
      </p:sp>
      <p:pic>
        <p:nvPicPr>
          <p:cNvPr id="13314" name="Picture 2" descr="Podobny obra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0214" y="1577703"/>
            <a:ext cx="5031135" cy="4852748"/>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6100354" y="2168434"/>
            <a:ext cx="3383280" cy="3108543"/>
          </a:xfrm>
          <a:prstGeom prst="rect">
            <a:avLst/>
          </a:prstGeom>
          <a:noFill/>
        </p:spPr>
        <p:txBody>
          <a:bodyPr wrap="square" rtlCol="0">
            <a:spAutoFit/>
          </a:bodyPr>
          <a:lstStyle/>
          <a:p>
            <a:pPr algn="just"/>
            <a:r>
              <a:rPr lang="pl-PL" sz="1400" dirty="0" smtClean="0">
                <a:latin typeface="Times New Roman" panose="02020603050405020304" pitchFamily="18" charset="0"/>
                <a:cs typeface="Times New Roman" panose="02020603050405020304" pitchFamily="18" charset="0"/>
              </a:rPr>
              <a:t>Mały ptak śpiewający (długość około          11 cm). Do Polski pierwiosnki przylatują      w końcu marca i kwietniu, a odlatują we wrześniu i październiku. Żywi się małymi owadami, pająkami, a także jagodami. Znosi białe jaja, pokryte drobnymi, brązowawymi plamkami. Gniazdo jest kuliste, z otworem wejściowym umieszczonym skośnie           od góry. Zbudowane jest z liści drzew, krzewów oraz traw i dobrze ukryte wśród naziemnej roślinności. Budową gniazda         i wysiadywaniem zajmuje się samica,          w wychowywaniu młodych bierze również udział samiec.</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441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15291" y="570411"/>
            <a:ext cx="8973556" cy="1320800"/>
          </a:xfrm>
        </p:spPr>
        <p:txBody>
          <a:bodyPr>
            <a:normAutofit/>
          </a:bodyPr>
          <a:lstStyle/>
          <a:p>
            <a:r>
              <a:rPr lang="pl-PL" sz="4800" b="1" dirty="0" smtClean="0">
                <a:solidFill>
                  <a:schemeClr val="tx1"/>
                </a:solidFill>
                <a:latin typeface="Century Gothic" panose="020B0502020202020204" pitchFamily="34" charset="0"/>
              </a:rPr>
              <a:t>GĘŚ GĘGAWA</a:t>
            </a:r>
            <a:endParaRPr lang="pl-PL" sz="4800" b="1" dirty="0">
              <a:solidFill>
                <a:schemeClr val="tx1"/>
              </a:solidFill>
              <a:latin typeface="Century Gothic" panose="020B0502020202020204" pitchFamily="34" charset="0"/>
            </a:endParaRPr>
          </a:p>
        </p:txBody>
      </p:sp>
      <p:pic>
        <p:nvPicPr>
          <p:cNvPr id="11266" name="Picture 2" descr="Podobny obra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7725" y="1421683"/>
            <a:ext cx="4310744" cy="5301890"/>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5845315" y="1979748"/>
            <a:ext cx="3122023" cy="4185761"/>
          </a:xfrm>
          <a:prstGeom prst="rect">
            <a:avLst/>
          </a:prstGeom>
          <a:noFill/>
        </p:spPr>
        <p:txBody>
          <a:bodyPr wrap="square" rtlCol="0">
            <a:spAutoFit/>
          </a:bodyPr>
          <a:lstStyle/>
          <a:p>
            <a:pPr algn="just"/>
            <a:r>
              <a:rPr lang="pl-PL" sz="1400" dirty="0" smtClean="0">
                <a:latin typeface="Times New Roman" panose="02020603050405020304" pitchFamily="18" charset="0"/>
                <a:cs typeface="Times New Roman" panose="02020603050405020304" pitchFamily="18" charset="0"/>
              </a:rPr>
              <a:t>Przylatuje w lutym i marcu, odlatuje między wrześniem a listopadem, nielicznie zimuje. Żywi się głównie trawami i innymi lądowymi roślinami zielnymi (chętnie zjada koniczynę), rzadziej rośliny wodne. Duże gniazda zakłada na brzegu w niedostępnym miejscu, niekiedy w trzcinach na płytkiej wodzie. Jaja wysiaduje samica, jednak   w wodzeniu piskląt uczestniczy również samiec. Młode są zdolne do lotu po dwóch miesiącach, jednak pozostają        z rodzicami aż do zimy.</a:t>
            </a:r>
          </a:p>
          <a:p>
            <a:pPr algn="just"/>
            <a:r>
              <a:rPr lang="pl-PL" sz="1400" dirty="0" smtClean="0">
                <a:latin typeface="Times New Roman" panose="02020603050405020304" pitchFamily="18" charset="0"/>
                <a:cs typeface="Times New Roman" panose="02020603050405020304" pitchFamily="18" charset="0"/>
              </a:rPr>
              <a:t>Uwaga: Gęgawa jest przodkiem niemal wszystkich ras gęsi domowej. Pary gęgaw łączą się w trwałe związki na całe życie. Gęś ta stała się sławna jako obiekt badań słynnego etologa, noblisty Konrada Lorenza.</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29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83173" y="2555965"/>
            <a:ext cx="8596668" cy="1320800"/>
          </a:xfrm>
        </p:spPr>
        <p:txBody>
          <a:bodyPr>
            <a:normAutofit/>
          </a:bodyPr>
          <a:lstStyle/>
          <a:p>
            <a:r>
              <a:rPr lang="pl-PL" sz="5400" b="1" i="1" dirty="0" smtClean="0">
                <a:solidFill>
                  <a:schemeClr val="tx1"/>
                </a:solidFill>
                <a:latin typeface="Century Gothic" panose="020B0502020202020204" pitchFamily="34" charset="0"/>
              </a:rPr>
              <a:t>Dziękuję za uwagę!</a:t>
            </a:r>
            <a:endParaRPr lang="pl-PL" sz="5400" b="1" i="1" dirty="0">
              <a:solidFill>
                <a:schemeClr val="tx1"/>
              </a:solidFill>
              <a:latin typeface="Century Gothic" panose="020B0502020202020204" pitchFamily="34" charset="0"/>
            </a:endParaRPr>
          </a:p>
        </p:txBody>
      </p:sp>
      <p:pic>
        <p:nvPicPr>
          <p:cNvPr id="4" name="Symbol zastępczy zawartości 3" descr="Spring &lt;strong&gt;Flowers&lt;/strong&gt; Grass · Free image on Pixab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947" y="4734036"/>
            <a:ext cx="4708253" cy="2354127"/>
          </a:xfrm>
        </p:spPr>
      </p:pic>
      <p:pic>
        <p:nvPicPr>
          <p:cNvPr id="5" name="Obraz 4"/>
          <p:cNvPicPr>
            <a:picLocks noChangeAspect="1"/>
          </p:cNvPicPr>
          <p:nvPr/>
        </p:nvPicPr>
        <p:blipFill>
          <a:blip r:embed="rId3"/>
          <a:stretch>
            <a:fillRect/>
          </a:stretch>
        </p:blipFill>
        <p:spPr>
          <a:xfrm>
            <a:off x="4343631" y="4734036"/>
            <a:ext cx="4706520" cy="2353260"/>
          </a:xfrm>
          <a:prstGeom prst="rect">
            <a:avLst/>
          </a:prstGeom>
        </p:spPr>
      </p:pic>
    </p:spTree>
    <p:extLst>
      <p:ext uri="{BB962C8B-B14F-4D97-AF65-F5344CB8AC3E}">
        <p14:creationId xmlns:p14="http://schemas.microsoft.com/office/powerpoint/2010/main" val="601825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stretch>
            <a:fillRect/>
          </a:stretch>
        </p:blipFill>
        <p:spPr>
          <a:xfrm>
            <a:off x="796835" y="1700214"/>
            <a:ext cx="5507894" cy="5249226"/>
          </a:xfrm>
          <a:prstGeom prst="rect">
            <a:avLst/>
          </a:prstGeom>
        </p:spPr>
      </p:pic>
      <p:sp>
        <p:nvSpPr>
          <p:cNvPr id="5" name="pole tekstowe 4"/>
          <p:cNvSpPr txBox="1"/>
          <p:nvPr/>
        </p:nvSpPr>
        <p:spPr>
          <a:xfrm>
            <a:off x="653144" y="0"/>
            <a:ext cx="9849394" cy="1569660"/>
          </a:xfrm>
          <a:prstGeom prst="rect">
            <a:avLst/>
          </a:prstGeom>
          <a:noFill/>
        </p:spPr>
        <p:txBody>
          <a:bodyPr wrap="square" rtlCol="0">
            <a:spAutoFit/>
          </a:bodyPr>
          <a:lstStyle/>
          <a:p>
            <a:r>
              <a:rPr lang="pl-PL" sz="4800" dirty="0" smtClean="0"/>
              <a:t>       </a:t>
            </a:r>
          </a:p>
          <a:p>
            <a:r>
              <a:rPr lang="pl-PL" sz="4800" b="1" dirty="0" smtClean="0">
                <a:latin typeface="Century Gothic" panose="020B0502020202020204" pitchFamily="34" charset="0"/>
              </a:rPr>
              <a:t>   SKOWRONEK</a:t>
            </a:r>
            <a:endParaRPr lang="pl-PL" sz="4800" b="1" dirty="0">
              <a:latin typeface="Century Gothic" panose="020B0502020202020204" pitchFamily="34" charset="0"/>
            </a:endParaRPr>
          </a:p>
        </p:txBody>
      </p:sp>
      <p:sp>
        <p:nvSpPr>
          <p:cNvPr id="2" name="pole tekstowe 1"/>
          <p:cNvSpPr txBox="1"/>
          <p:nvPr/>
        </p:nvSpPr>
        <p:spPr>
          <a:xfrm>
            <a:off x="5695405" y="2599508"/>
            <a:ext cx="3801292" cy="2893100"/>
          </a:xfrm>
          <a:prstGeom prst="rect">
            <a:avLst/>
          </a:prstGeom>
          <a:noFill/>
        </p:spPr>
        <p:txBody>
          <a:bodyPr wrap="square" rtlCol="0">
            <a:spAutoFit/>
          </a:bodyPr>
          <a:lstStyle/>
          <a:p>
            <a:pPr algn="just"/>
            <a:r>
              <a:rPr lang="pl-PL" sz="1400" dirty="0" smtClean="0">
                <a:latin typeface="Times New Roman" panose="02020603050405020304" pitchFamily="18" charset="0"/>
                <a:cs typeface="Times New Roman" panose="02020603050405020304" pitchFamily="18" charset="0"/>
              </a:rPr>
              <a:t>Powraca do nas już pod koniec marca lub              w kwietniu, odlatuje zwykle w październiku. Żywi się owadami i ich larwami, pająkami, małymi ślimakami, nasionami i zielonymi częściami roślin. Ma na głowie krótki, okrągławy czubek. Znosi jaja pokryte brązowymi plamkami. Gniazdo, ukryte zwykle w małym zagłębieniu          w ziemi, zbudowane jest głównie z suchych źdźbeł traw. Jaja wysiaduje tylko samica, ale            w wychowywaniu młodych bierze udział także samiec. </a:t>
            </a:r>
          </a:p>
          <a:p>
            <a:pPr algn="just"/>
            <a:r>
              <a:rPr lang="pl-PL" sz="1400" dirty="0" smtClean="0">
                <a:latin typeface="Times New Roman" panose="02020603050405020304" pitchFamily="18" charset="0"/>
                <a:cs typeface="Times New Roman" panose="02020603050405020304" pitchFamily="18" charset="0"/>
              </a:rPr>
              <a:t>Uwagi: Skowronek prawie nigdy nie siada na drzewie, woli odpoczywać na słupie lub pagórku.</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98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smtClean="0">
                <a:solidFill>
                  <a:schemeClr val="tx1"/>
                </a:solidFill>
                <a:latin typeface="Century Gothic" panose="020B0502020202020204" pitchFamily="34" charset="0"/>
              </a:rPr>
              <a:t>         </a:t>
            </a:r>
            <a:r>
              <a:rPr lang="pl-PL" sz="4400" b="1" dirty="0" smtClean="0">
                <a:solidFill>
                  <a:schemeClr val="tx1"/>
                </a:solidFill>
                <a:latin typeface="Century Gothic" panose="020B0502020202020204" pitchFamily="34" charset="0"/>
              </a:rPr>
              <a:t>BOCIAN</a:t>
            </a:r>
            <a:endParaRPr lang="pl-PL" sz="4400" b="1" dirty="0">
              <a:solidFill>
                <a:schemeClr val="tx1"/>
              </a:solidFill>
              <a:latin typeface="Century Gothic" panose="020B0502020202020204" pitchFamily="34" charset="0"/>
            </a:endParaRPr>
          </a:p>
        </p:txBody>
      </p:sp>
      <p:pic>
        <p:nvPicPr>
          <p:cNvPr id="2050" name="Picture 2" descr="Znalezione obrazy dla zapytania boci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0613" y="1679790"/>
            <a:ext cx="5030916" cy="468698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5826034" y="1930400"/>
            <a:ext cx="3108960" cy="4185761"/>
          </a:xfrm>
          <a:prstGeom prst="rect">
            <a:avLst/>
          </a:prstGeom>
          <a:noFill/>
        </p:spPr>
        <p:txBody>
          <a:bodyPr wrap="square" rtlCol="0">
            <a:spAutoFit/>
          </a:bodyPr>
          <a:lstStyle/>
          <a:p>
            <a:pPr lvl="0" algn="just"/>
            <a:r>
              <a:rPr lang="pl-PL" sz="1400" dirty="0" smtClean="0">
                <a:latin typeface="Times New Roman" panose="02020603050405020304" pitchFamily="18" charset="0"/>
                <a:cs typeface="Times New Roman" panose="02020603050405020304" pitchFamily="18" charset="0"/>
              </a:rPr>
              <a:t>Powraca do nas pod koniec marca,           a odlatuje na zimowiska w południowej Afryce na początku września. Żywi się małymi zwierzętami, które może złowić na ziemi lub w płytkiej wodzie, np. drobne gryzonie, płazy, ryby, węże           i pisklęta gnieżdżących się na ziemi ptaków; młode chętnie karmi dżdżownicami. Bocian biały chętnie buduje okazałe gniazdo z suchych gałęzi na dachach, zwłaszcza budynków gospodarskich, nieczynnych kominach, słupach linii energetycznych, a także na drzewach. Jaja </a:t>
            </a:r>
            <a:r>
              <a:rPr lang="pl-PL" sz="1400" dirty="0" smtClean="0">
                <a:solidFill>
                  <a:prstClr val="black"/>
                </a:solidFill>
                <a:latin typeface="Times New Roman" panose="02020603050405020304" pitchFamily="18" charset="0"/>
                <a:cs typeface="Times New Roman" panose="02020603050405020304" pitchFamily="18" charset="0"/>
              </a:rPr>
              <a:t>wysiadują </a:t>
            </a:r>
            <a:r>
              <a:rPr lang="pl-PL" sz="1400" dirty="0">
                <a:solidFill>
                  <a:prstClr val="black"/>
                </a:solidFill>
                <a:latin typeface="Times New Roman" panose="02020603050405020304" pitchFamily="18" charset="0"/>
                <a:cs typeface="Times New Roman" panose="02020603050405020304" pitchFamily="18" charset="0"/>
              </a:rPr>
              <a:t>na zmianę samiec i samica. Oboje także opiekują się </a:t>
            </a:r>
            <a:r>
              <a:rPr lang="pl-PL" sz="1400" dirty="0" smtClean="0">
                <a:solidFill>
                  <a:prstClr val="black"/>
                </a:solidFill>
                <a:latin typeface="Times New Roman" panose="02020603050405020304" pitchFamily="18" charset="0"/>
                <a:cs typeface="Times New Roman" panose="02020603050405020304" pitchFamily="18" charset="0"/>
              </a:rPr>
              <a:t>młodymi. </a:t>
            </a:r>
            <a:r>
              <a:rPr lang="pl-PL" sz="1400" dirty="0" smtClean="0">
                <a:latin typeface="Times New Roman" panose="02020603050405020304" pitchFamily="18" charset="0"/>
                <a:cs typeface="Times New Roman" panose="02020603050405020304" pitchFamily="18" charset="0"/>
              </a:rPr>
              <a:t>Witając partnera, bocian odgina szyję daleko ku tyłowi i głośno klekocze. Partner odwzajemnia mu się  w taki sam sposób. </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694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dirty="0" smtClean="0">
                <a:solidFill>
                  <a:schemeClr val="tx1"/>
                </a:solidFill>
                <a:latin typeface="Century Gothic" panose="020B0502020202020204" pitchFamily="34" charset="0"/>
              </a:rPr>
              <a:t>  </a:t>
            </a:r>
            <a:r>
              <a:rPr lang="pl-PL" sz="4800" b="1" dirty="0" smtClean="0">
                <a:solidFill>
                  <a:schemeClr val="tx1"/>
                </a:solidFill>
                <a:latin typeface="Century Gothic" panose="020B0502020202020204" pitchFamily="34" charset="0"/>
              </a:rPr>
              <a:t>JASKÓŁKA</a:t>
            </a:r>
            <a:endParaRPr lang="pl-PL" sz="4800" b="1" dirty="0">
              <a:solidFill>
                <a:schemeClr val="tx1"/>
              </a:solidFill>
              <a:latin typeface="Century Gothic" panose="020B0502020202020204" pitchFamily="34" charset="0"/>
            </a:endParaRPr>
          </a:p>
        </p:txBody>
      </p:sp>
      <p:pic>
        <p:nvPicPr>
          <p:cNvPr id="3076" name="Picture 4" descr="Znalezione obrazy dla zapytania jaskÃ³Åk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3" y="1721395"/>
            <a:ext cx="4560873" cy="4866334"/>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5486399" y="1554480"/>
            <a:ext cx="3683726" cy="4616648"/>
          </a:xfrm>
          <a:prstGeom prst="rect">
            <a:avLst/>
          </a:prstGeom>
          <a:noFill/>
        </p:spPr>
        <p:txBody>
          <a:bodyPr wrap="square" rtlCol="0">
            <a:spAutoFit/>
          </a:bodyPr>
          <a:lstStyle/>
          <a:p>
            <a:pPr algn="just"/>
            <a:endParaRPr lang="pl-PL" sz="1400" dirty="0" smtClean="0">
              <a:solidFill>
                <a:srgbClr val="000000"/>
              </a:solidFill>
              <a:latin typeface="Times New Roman" panose="02020603050405020304" pitchFamily="18" charset="0"/>
              <a:cs typeface="Times New Roman" panose="02020603050405020304" pitchFamily="18" charset="0"/>
            </a:endParaRPr>
          </a:p>
          <a:p>
            <a:pPr algn="just"/>
            <a:endParaRPr lang="pl-PL" sz="1400" dirty="0" smtClean="0">
              <a:solidFill>
                <a:srgbClr val="000000"/>
              </a:solidFill>
              <a:latin typeface="Times New Roman" panose="02020603050405020304" pitchFamily="18" charset="0"/>
              <a:cs typeface="Times New Roman" panose="02020603050405020304" pitchFamily="18" charset="0"/>
            </a:endParaRPr>
          </a:p>
          <a:p>
            <a:pPr algn="just"/>
            <a:r>
              <a:rPr lang="pl-PL" sz="1400" dirty="0" smtClean="0">
                <a:solidFill>
                  <a:srgbClr val="000000"/>
                </a:solidFill>
                <a:latin typeface="Times New Roman" panose="02020603050405020304" pitchFamily="18" charset="0"/>
                <a:cs typeface="Times New Roman" panose="02020603050405020304" pitchFamily="18" charset="0"/>
              </a:rPr>
              <a:t>W </a:t>
            </a:r>
            <a:r>
              <a:rPr lang="pl-PL" sz="1400" dirty="0">
                <a:solidFill>
                  <a:srgbClr val="000000"/>
                </a:solidFill>
                <a:latin typeface="Times New Roman" panose="02020603050405020304" pitchFamily="18" charset="0"/>
                <a:cs typeface="Times New Roman" panose="02020603050405020304" pitchFamily="18" charset="0"/>
              </a:rPr>
              <a:t>Polsce bardzo liczny ptak lęgowy. Wędrowny na duże dystanse, przeloty w kwietniu i do końca maja i powroty na zimowiska od września do października. Najdłużej zwlekające do migracji osobniki widywano jeszcze </a:t>
            </a:r>
            <a:r>
              <a:rPr lang="pl-PL" sz="1400" dirty="0" smtClean="0">
                <a:solidFill>
                  <a:srgbClr val="000000"/>
                </a:solidFill>
                <a:latin typeface="Times New Roman" panose="02020603050405020304" pitchFamily="18" charset="0"/>
                <a:cs typeface="Times New Roman" panose="02020603050405020304" pitchFamily="18" charset="0"/>
              </a:rPr>
              <a:t>                  w </a:t>
            </a:r>
            <a:r>
              <a:rPr lang="pl-PL" sz="1400" dirty="0">
                <a:solidFill>
                  <a:srgbClr val="000000"/>
                </a:solidFill>
                <a:latin typeface="Times New Roman" panose="02020603050405020304" pitchFamily="18" charset="0"/>
                <a:cs typeface="Times New Roman" panose="02020603050405020304" pitchFamily="18" charset="0"/>
              </a:rPr>
              <a:t>listopadzie. </a:t>
            </a:r>
            <a:r>
              <a:rPr lang="pl-PL" sz="1400" dirty="0" smtClean="0">
                <a:solidFill>
                  <a:srgbClr val="000000"/>
                </a:solidFill>
                <a:latin typeface="Times New Roman" panose="02020603050405020304" pitchFamily="18" charset="0"/>
                <a:cs typeface="Times New Roman" panose="02020603050405020304" pitchFamily="18" charset="0"/>
              </a:rPr>
              <a:t>W </a:t>
            </a:r>
            <a:r>
              <a:rPr lang="pl-PL" sz="1400" dirty="0">
                <a:solidFill>
                  <a:srgbClr val="000000"/>
                </a:solidFill>
                <a:latin typeface="Times New Roman" panose="02020603050405020304" pitchFamily="18" charset="0"/>
                <a:cs typeface="Times New Roman" panose="02020603050405020304" pitchFamily="18" charset="0"/>
              </a:rPr>
              <a:t>Polsce spotyka się jej gniazda w całym kraju przy zabudowaniach. W górach dolatuje do </a:t>
            </a:r>
            <a:r>
              <a:rPr lang="pl-PL" sz="1400" dirty="0" smtClean="0">
                <a:solidFill>
                  <a:srgbClr val="000000"/>
                </a:solidFill>
                <a:latin typeface="Times New Roman" panose="02020603050405020304" pitchFamily="18" charset="0"/>
                <a:cs typeface="Times New Roman" panose="02020603050405020304" pitchFamily="18" charset="0"/>
              </a:rPr>
              <a:t>1000 m n.p.m.</a:t>
            </a:r>
            <a:r>
              <a:rPr lang="pl-PL" sz="1400" dirty="0">
                <a:latin typeface="Times New Roman" panose="02020603050405020304" pitchFamily="18" charset="0"/>
                <a:cs typeface="Times New Roman" panose="02020603050405020304" pitchFamily="18" charset="0"/>
              </a:rPr>
              <a:t/>
            </a:r>
            <a:br>
              <a:rPr lang="pl-PL" sz="1400" dirty="0">
                <a:latin typeface="Times New Roman" panose="02020603050405020304" pitchFamily="18" charset="0"/>
                <a:cs typeface="Times New Roman" panose="02020603050405020304" pitchFamily="18" charset="0"/>
              </a:rPr>
            </a:br>
            <a:r>
              <a:rPr lang="pl-PL" sz="1400" dirty="0">
                <a:solidFill>
                  <a:srgbClr val="000000"/>
                </a:solidFill>
                <a:latin typeface="Times New Roman" panose="02020603050405020304" pitchFamily="18" charset="0"/>
                <a:cs typeface="Times New Roman" panose="02020603050405020304" pitchFamily="18" charset="0"/>
              </a:rPr>
              <a:t>Ciekawostka: w Afryce poluje się na nie </a:t>
            </a:r>
            <a:r>
              <a:rPr lang="pl-PL" sz="1400" dirty="0" smtClean="0">
                <a:solidFill>
                  <a:srgbClr val="000000"/>
                </a:solidFill>
                <a:latin typeface="Times New Roman" panose="02020603050405020304" pitchFamily="18" charset="0"/>
                <a:cs typeface="Times New Roman" panose="02020603050405020304" pitchFamily="18" charset="0"/>
              </a:rPr>
              <a:t>            w </a:t>
            </a:r>
            <a:r>
              <a:rPr lang="pl-PL" sz="1400" dirty="0">
                <a:solidFill>
                  <a:srgbClr val="000000"/>
                </a:solidFill>
                <a:latin typeface="Times New Roman" panose="02020603050405020304" pitchFamily="18" charset="0"/>
                <a:cs typeface="Times New Roman" panose="02020603050405020304" pitchFamily="18" charset="0"/>
              </a:rPr>
              <a:t>celach kulinarnych</a:t>
            </a:r>
            <a:r>
              <a:rPr lang="pl-PL" sz="1400" dirty="0" smtClean="0">
                <a:solidFill>
                  <a:srgbClr val="000000"/>
                </a:solidFill>
                <a:latin typeface="Times New Roman" panose="02020603050405020304" pitchFamily="18" charset="0"/>
                <a:cs typeface="Times New Roman" panose="02020603050405020304" pitchFamily="18" charset="0"/>
              </a:rPr>
              <a:t>.</a:t>
            </a:r>
            <a:r>
              <a:rPr lang="pl-PL" sz="1400" dirty="0">
                <a:solidFill>
                  <a:srgbClr val="3B3B3B"/>
                </a:solidFill>
                <a:latin typeface="Ubuntu"/>
              </a:rPr>
              <a:t> </a:t>
            </a:r>
            <a:endParaRPr lang="pl-PL" sz="1400" dirty="0" smtClean="0">
              <a:solidFill>
                <a:srgbClr val="3B3B3B"/>
              </a:solidFill>
              <a:latin typeface="Ubuntu"/>
            </a:endParaRPr>
          </a:p>
          <a:p>
            <a:pPr algn="just"/>
            <a:r>
              <a:rPr lang="pl-PL" sz="1400" dirty="0" smtClean="0">
                <a:solidFill>
                  <a:srgbClr val="3B3B3B"/>
                </a:solidFill>
                <a:latin typeface="Times New Roman" panose="02020603050405020304" pitchFamily="18" charset="0"/>
                <a:cs typeface="Times New Roman" panose="02020603050405020304" pitchFamily="18" charset="0"/>
              </a:rPr>
              <a:t>W </a:t>
            </a:r>
            <a:r>
              <a:rPr lang="pl-PL" sz="1400" dirty="0">
                <a:solidFill>
                  <a:srgbClr val="3B3B3B"/>
                </a:solidFill>
                <a:latin typeface="Times New Roman" panose="02020603050405020304" pitchFamily="18" charset="0"/>
                <a:cs typeface="Times New Roman" panose="02020603050405020304" pitchFamily="18" charset="0"/>
              </a:rPr>
              <a:t>Polsce występują </a:t>
            </a:r>
            <a:r>
              <a:rPr lang="pl-PL" sz="1400" b="1" dirty="0">
                <a:solidFill>
                  <a:srgbClr val="3B3B3B"/>
                </a:solidFill>
                <a:latin typeface="Times New Roman" panose="02020603050405020304" pitchFamily="18" charset="0"/>
                <a:cs typeface="Times New Roman" panose="02020603050405020304" pitchFamily="18" charset="0"/>
              </a:rPr>
              <a:t>3 gatunki jaskółek</a:t>
            </a:r>
            <a:r>
              <a:rPr lang="pl-PL" sz="1400" dirty="0">
                <a:solidFill>
                  <a:srgbClr val="3B3B3B"/>
                </a:solidFill>
                <a:latin typeface="Times New Roman" panose="02020603050405020304" pitchFamily="18" charset="0"/>
                <a:cs typeface="Times New Roman" panose="02020603050405020304" pitchFamily="18" charset="0"/>
              </a:rPr>
              <a:t> </a:t>
            </a:r>
            <a:r>
              <a:rPr lang="pl-PL" sz="1400" dirty="0" smtClean="0">
                <a:solidFill>
                  <a:srgbClr val="3B3B3B"/>
                </a:solidFill>
                <a:latin typeface="Times New Roman" panose="02020603050405020304" pitchFamily="18" charset="0"/>
                <a:cs typeface="Times New Roman" panose="02020603050405020304" pitchFamily="18" charset="0"/>
              </a:rPr>
              <a:t>–</a:t>
            </a:r>
            <a:r>
              <a:rPr lang="pl-PL" sz="1400" b="1" dirty="0" smtClean="0">
                <a:solidFill>
                  <a:srgbClr val="3B3B3B"/>
                </a:solidFill>
                <a:latin typeface="Times New Roman" panose="02020603050405020304" pitchFamily="18" charset="0"/>
                <a:cs typeface="Times New Roman" panose="02020603050405020304" pitchFamily="18" charset="0"/>
              </a:rPr>
              <a:t>dymówka</a:t>
            </a:r>
            <a:r>
              <a:rPr lang="pl-PL" sz="1400" dirty="0" smtClean="0">
                <a:solidFill>
                  <a:srgbClr val="3B3B3B"/>
                </a:solidFill>
                <a:latin typeface="Times New Roman" panose="02020603050405020304" pitchFamily="18" charset="0"/>
                <a:cs typeface="Times New Roman" panose="02020603050405020304" pitchFamily="18" charset="0"/>
              </a:rPr>
              <a:t>,</a:t>
            </a:r>
            <a:r>
              <a:rPr lang="pl-PL" sz="1400" dirty="0">
                <a:solidFill>
                  <a:srgbClr val="3B3B3B"/>
                </a:solidFill>
                <a:latin typeface="Times New Roman" panose="02020603050405020304" pitchFamily="18" charset="0"/>
                <a:cs typeface="Times New Roman" panose="02020603050405020304" pitchFamily="18" charset="0"/>
              </a:rPr>
              <a:t> </a:t>
            </a:r>
            <a:r>
              <a:rPr lang="pl-PL" sz="1400" b="1" dirty="0" smtClean="0">
                <a:solidFill>
                  <a:srgbClr val="3B3B3B"/>
                </a:solidFill>
                <a:latin typeface="Times New Roman" panose="02020603050405020304" pitchFamily="18" charset="0"/>
                <a:cs typeface="Times New Roman" panose="02020603050405020304" pitchFamily="18" charset="0"/>
              </a:rPr>
              <a:t>oknówka</a:t>
            </a:r>
            <a:r>
              <a:rPr lang="pl-PL" sz="1400" dirty="0">
                <a:solidFill>
                  <a:srgbClr val="3B3B3B"/>
                </a:solidFill>
                <a:latin typeface="Times New Roman" panose="02020603050405020304" pitchFamily="18" charset="0"/>
                <a:cs typeface="Times New Roman" panose="02020603050405020304" pitchFamily="18" charset="0"/>
              </a:rPr>
              <a:t> i </a:t>
            </a:r>
            <a:r>
              <a:rPr lang="pl-PL" sz="1400" b="1" dirty="0" smtClean="0">
                <a:solidFill>
                  <a:srgbClr val="3B3B3B"/>
                </a:solidFill>
                <a:latin typeface="Times New Roman" panose="02020603050405020304" pitchFamily="18" charset="0"/>
                <a:cs typeface="Times New Roman" panose="02020603050405020304" pitchFamily="18" charset="0"/>
              </a:rPr>
              <a:t>brzegówka</a:t>
            </a:r>
            <a:r>
              <a:rPr lang="pl-PL" sz="1400" dirty="0" smtClean="0">
                <a:solidFill>
                  <a:srgbClr val="3B3B3B"/>
                </a:solidFill>
                <a:latin typeface="Times New Roman" panose="02020603050405020304" pitchFamily="18" charset="0"/>
                <a:cs typeface="Times New Roman" panose="02020603050405020304" pitchFamily="18" charset="0"/>
              </a:rPr>
              <a:t>. Dymówka      i </a:t>
            </a:r>
            <a:r>
              <a:rPr lang="pl-PL" sz="1400" dirty="0">
                <a:solidFill>
                  <a:srgbClr val="3B3B3B"/>
                </a:solidFill>
                <a:latin typeface="Times New Roman" panose="02020603050405020304" pitchFamily="18" charset="0"/>
                <a:cs typeface="Times New Roman" panose="02020603050405020304" pitchFamily="18" charset="0"/>
              </a:rPr>
              <a:t>oknówka to jaskółki związane głównie </a:t>
            </a:r>
            <a:r>
              <a:rPr lang="pl-PL" sz="1400" dirty="0" smtClean="0">
                <a:solidFill>
                  <a:srgbClr val="3B3B3B"/>
                </a:solidFill>
                <a:latin typeface="Times New Roman" panose="02020603050405020304" pitchFamily="18" charset="0"/>
                <a:cs typeface="Times New Roman" panose="02020603050405020304" pitchFamily="18" charset="0"/>
              </a:rPr>
              <a:t>               z </a:t>
            </a:r>
            <a:r>
              <a:rPr lang="pl-PL" sz="1400" dirty="0">
                <a:solidFill>
                  <a:srgbClr val="3B3B3B"/>
                </a:solidFill>
                <a:latin typeface="Times New Roman" panose="02020603050405020304" pitchFamily="18" charset="0"/>
                <a:cs typeface="Times New Roman" panose="02020603050405020304" pitchFamily="18" charset="0"/>
              </a:rPr>
              <a:t>zabudową wiejską i podmiejską, jednak można je także spotkać w miastach.  Brzegówka jest na terenie Polski znacznie mniej liczna </a:t>
            </a:r>
            <a:r>
              <a:rPr lang="pl-PL" sz="1400" dirty="0" smtClean="0">
                <a:solidFill>
                  <a:srgbClr val="3B3B3B"/>
                </a:solidFill>
                <a:latin typeface="Times New Roman" panose="02020603050405020304" pitchFamily="18" charset="0"/>
                <a:cs typeface="Times New Roman" panose="02020603050405020304" pitchFamily="18" charset="0"/>
              </a:rPr>
              <a:t>                     i </a:t>
            </a:r>
            <a:r>
              <a:rPr lang="pl-PL" sz="1400" dirty="0">
                <a:solidFill>
                  <a:srgbClr val="3B3B3B"/>
                </a:solidFill>
                <a:latin typeface="Times New Roman" panose="02020603050405020304" pitchFamily="18" charset="0"/>
                <a:cs typeface="Times New Roman" panose="02020603050405020304" pitchFamily="18" charset="0"/>
              </a:rPr>
              <a:t>występuje przede wszystkim wzdłuż dolin rzecznych, gdzie gnieździ się na urwistych brzegach.</a:t>
            </a:r>
            <a:r>
              <a:rPr lang="pl-PL" sz="1400" dirty="0" smtClean="0">
                <a:solidFill>
                  <a:srgbClr val="000000"/>
                </a:solidFill>
                <a:latin typeface="Times New Roman" panose="02020603050405020304" pitchFamily="18" charset="0"/>
                <a:cs typeface="Times New Roman" panose="02020603050405020304" pitchFamily="18" charset="0"/>
              </a:rPr>
              <a:t> </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63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solidFill>
                  <a:schemeClr val="tx1"/>
                </a:solidFill>
                <a:latin typeface="Century Gothic" panose="020B0502020202020204" pitchFamily="34" charset="0"/>
              </a:rPr>
              <a:t>  CZAPLA SIWA</a:t>
            </a:r>
            <a:endParaRPr lang="pl-PL" sz="4800" b="1" dirty="0">
              <a:solidFill>
                <a:schemeClr val="tx1"/>
              </a:solidFill>
              <a:latin typeface="Century Gothic" panose="020B0502020202020204" pitchFamily="34" charset="0"/>
            </a:endParaRPr>
          </a:p>
        </p:txBody>
      </p:sp>
      <p:pic>
        <p:nvPicPr>
          <p:cNvPr id="12290" name="Picture 2" descr="Znalezione obrazy dla zapytania czapla siw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960" y="1645490"/>
            <a:ext cx="4532811" cy="4637744"/>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5617029" y="2296160"/>
            <a:ext cx="3148148" cy="3108543"/>
          </a:xfrm>
          <a:prstGeom prst="rect">
            <a:avLst/>
          </a:prstGeom>
          <a:noFill/>
        </p:spPr>
        <p:txBody>
          <a:bodyPr wrap="square" rtlCol="0">
            <a:spAutoFit/>
          </a:bodyPr>
          <a:lstStyle/>
          <a:p>
            <a:pPr algn="just"/>
            <a:r>
              <a:rPr lang="pl-PL" sz="1400" dirty="0" smtClean="0">
                <a:latin typeface="Times New Roman" panose="02020603050405020304" pitchFamily="18" charset="0"/>
                <a:cs typeface="Times New Roman" panose="02020603050405020304" pitchFamily="18" charset="0"/>
              </a:rPr>
              <a:t>Powraca do nas w marcu, a odlatuje         w listopadzie. Pokarm: </a:t>
            </a:r>
            <a:r>
              <a:rPr lang="pl-PL" sz="1400" dirty="0">
                <a:latin typeface="Times New Roman" panose="02020603050405020304" pitchFamily="18" charset="0"/>
                <a:cs typeface="Times New Roman" panose="02020603050405020304" pitchFamily="18" charset="0"/>
              </a:rPr>
              <a:t>G</a:t>
            </a:r>
            <a:r>
              <a:rPr lang="pl-PL" sz="1400" dirty="0" smtClean="0">
                <a:latin typeface="Times New Roman" panose="02020603050405020304" pitchFamily="18" charset="0"/>
                <a:cs typeface="Times New Roman" panose="02020603050405020304" pitchFamily="18" charset="0"/>
              </a:rPr>
              <a:t>łównie ryby, ale także żaby, traszki, drobne gryzonie           i duże owady. Czapla siwa gnieździ się    w koloniach. Duże gniazda z gałęzi, używane często przez wiele lat, zakłada zwykle na wysokich drzewach (wyjątkowo również w trzcinach). Jaja wysiadują na zmianę samiec i samica, oboje także opiekują się młodymi. Cechy charakterystyczne: Lecąca czapla ma szyje wygiętą w kształt litery S, tylko długie nogi trzyma wyciągnięte ku tyłowi.</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08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609599"/>
            <a:ext cx="8596668" cy="1349829"/>
          </a:xfrm>
        </p:spPr>
        <p:txBody>
          <a:bodyPr>
            <a:normAutofit/>
          </a:bodyPr>
          <a:lstStyle/>
          <a:p>
            <a:r>
              <a:rPr lang="pl-PL" dirty="0">
                <a:solidFill>
                  <a:schemeClr val="tx1"/>
                </a:solidFill>
                <a:latin typeface="Century Gothic" panose="020B0502020202020204" pitchFamily="34" charset="0"/>
              </a:rPr>
              <a:t> </a:t>
            </a:r>
            <a:r>
              <a:rPr lang="pl-PL" dirty="0" smtClean="0">
                <a:solidFill>
                  <a:schemeClr val="tx1"/>
                </a:solidFill>
                <a:latin typeface="Century Gothic" panose="020B0502020202020204" pitchFamily="34" charset="0"/>
              </a:rPr>
              <a:t>        </a:t>
            </a:r>
            <a:r>
              <a:rPr lang="pl-PL" sz="4800" b="1" dirty="0" smtClean="0">
                <a:solidFill>
                  <a:schemeClr val="tx1"/>
                </a:solidFill>
                <a:latin typeface="Century Gothic" panose="020B0502020202020204" pitchFamily="34" charset="0"/>
              </a:rPr>
              <a:t>ŻURAW</a:t>
            </a:r>
            <a:endParaRPr lang="pl-PL" sz="4800" b="1" dirty="0">
              <a:solidFill>
                <a:schemeClr val="tx1"/>
              </a:solidFill>
              <a:latin typeface="Century Gothic" panose="020B0502020202020204" pitchFamily="34" charset="0"/>
            </a:endParaRPr>
          </a:p>
        </p:txBody>
      </p:sp>
      <p:pic>
        <p:nvPicPr>
          <p:cNvPr id="4098" name="Picture 2" descr="Znalezione obrazy dla zapytania ZURA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3" y="1956281"/>
            <a:ext cx="4796003" cy="4637316"/>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5577842" y="3474720"/>
            <a:ext cx="3409404" cy="1600438"/>
          </a:xfrm>
          <a:prstGeom prst="rect">
            <a:avLst/>
          </a:prstGeom>
          <a:noFill/>
        </p:spPr>
        <p:txBody>
          <a:bodyPr wrap="square" rtlCol="0">
            <a:spAutoFit/>
          </a:bodyPr>
          <a:lstStyle/>
          <a:p>
            <a:pPr algn="just"/>
            <a:r>
              <a:rPr lang="pl-PL" sz="1400" dirty="0" smtClean="0">
                <a:latin typeface="Times New Roman" panose="02020603050405020304" pitchFamily="18" charset="0"/>
                <a:cs typeface="Times New Roman" panose="02020603050405020304" pitchFamily="18" charset="0"/>
              </a:rPr>
              <a:t>Można go z daleka pomylić z czaplą siwą, jest on jednak większy i ma krótszy dziób. Różni się od niej ponadto biało – czarną szyją i czerwonym wierzchem głowy.          W Polsce gnieździ się około 900 par lęgowych żurawia, głównie na zachodzie kraju.</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352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6702" y="583474"/>
            <a:ext cx="8596668" cy="1320800"/>
          </a:xfrm>
        </p:spPr>
        <p:txBody>
          <a:bodyPr/>
          <a:lstStyle/>
          <a:p>
            <a:r>
              <a:rPr lang="pl-PL" b="1" dirty="0" smtClean="0"/>
              <a:t>              </a:t>
            </a:r>
            <a:r>
              <a:rPr lang="pl-PL" sz="4800" b="1" dirty="0" smtClean="0">
                <a:solidFill>
                  <a:schemeClr val="tx1"/>
                </a:solidFill>
                <a:latin typeface="Century Gothic" panose="020B0502020202020204" pitchFamily="34" charset="0"/>
              </a:rPr>
              <a:t>DUDEK</a:t>
            </a:r>
            <a:endParaRPr lang="pl-PL" sz="4800" b="1" dirty="0">
              <a:latin typeface="Century Gothic" panose="020B0502020202020204" pitchFamily="34" charset="0"/>
            </a:endParaRPr>
          </a:p>
        </p:txBody>
      </p:sp>
      <p:pic>
        <p:nvPicPr>
          <p:cNvPr id="5126" name="Picture 6" descr="Znalezione obrazy dla zapytania DUD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525" y="1520508"/>
            <a:ext cx="5667892" cy="4880292"/>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6302240" y="1789611"/>
            <a:ext cx="3063828" cy="4185761"/>
          </a:xfrm>
          <a:prstGeom prst="rect">
            <a:avLst/>
          </a:prstGeom>
          <a:noFill/>
        </p:spPr>
        <p:txBody>
          <a:bodyPr wrap="square" rtlCol="0">
            <a:spAutoFit/>
          </a:bodyPr>
          <a:lstStyle/>
          <a:p>
            <a:pPr algn="just"/>
            <a:r>
              <a:rPr lang="pl-PL" sz="1400" dirty="0" smtClean="0">
                <a:latin typeface="Times New Roman" panose="02020603050405020304" pitchFamily="18" charset="0"/>
                <a:cs typeface="Times New Roman" panose="02020603050405020304" pitchFamily="18" charset="0"/>
              </a:rPr>
              <a:t>Począwszy od września, odlatuje na zimowiska w tropikalnej Afryce, powraca zaś do nas w kwietniu.             W Polsce jest obecnie nieliczny, stopniowo zanika, w związku z czym objęto go ochrona gatunkową. </a:t>
            </a:r>
          </a:p>
          <a:p>
            <a:pPr algn="just"/>
            <a:r>
              <a:rPr lang="pl-PL" sz="1400" dirty="0" smtClean="0">
                <a:latin typeface="Times New Roman" panose="02020603050405020304" pitchFamily="18" charset="0"/>
                <a:cs typeface="Times New Roman" panose="02020603050405020304" pitchFamily="18" charset="0"/>
              </a:rPr>
              <a:t>Pokarm: Duże owady, dżdżownice, ślimaki, niekiedy także małe żaby           i jaszczurki. Gniazdo zakłada w dziupli, w szczelinie w skale lub w dziurze        w murze, a nawet w opuszczonej norze. Jaja wysiaduje samica, w opiece nad młodymi pomaga również samiec.</a:t>
            </a:r>
          </a:p>
          <a:p>
            <a:pPr algn="just"/>
            <a:r>
              <a:rPr lang="pl-PL" sz="1400" dirty="0" smtClean="0">
                <a:latin typeface="Times New Roman" panose="02020603050405020304" pitchFamily="18" charset="0"/>
                <a:cs typeface="Times New Roman" panose="02020603050405020304" pitchFamily="18" charset="0"/>
              </a:rPr>
              <a:t>Uwaga: Młode dudki przebywające jeszcze w dziupli bronią się przed napastnikiem lub intruzem, strzykając w niego płynnymi odchodami                 i cuchnącą wydzieliną gruczołów kuprowych.</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39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800" b="1" dirty="0" smtClean="0">
                <a:solidFill>
                  <a:schemeClr val="tx1"/>
                </a:solidFill>
              </a:rPr>
              <a:t>     </a:t>
            </a:r>
            <a:r>
              <a:rPr lang="pl-PL" sz="4800" b="1" dirty="0" smtClean="0">
                <a:solidFill>
                  <a:schemeClr val="tx1"/>
                </a:solidFill>
                <a:latin typeface="Century Gothic" panose="020B0502020202020204" pitchFamily="34" charset="0"/>
              </a:rPr>
              <a:t>KUKUŁKA</a:t>
            </a:r>
            <a:endParaRPr lang="pl-PL" sz="4800" b="1" dirty="0">
              <a:solidFill>
                <a:schemeClr val="tx1"/>
              </a:solidFill>
              <a:latin typeface="Century Gothic" panose="020B0502020202020204" pitchFamily="34" charset="0"/>
            </a:endParaRPr>
          </a:p>
        </p:txBody>
      </p:sp>
      <p:pic>
        <p:nvPicPr>
          <p:cNvPr id="6146" name="Picture 2" descr="Podobny obra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266" y="1468255"/>
            <a:ext cx="4753869" cy="4893355"/>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5447211" y="2116183"/>
            <a:ext cx="4271555" cy="3323987"/>
          </a:xfrm>
          <a:prstGeom prst="rect">
            <a:avLst/>
          </a:prstGeom>
          <a:noFill/>
        </p:spPr>
        <p:txBody>
          <a:bodyPr wrap="square" rtlCol="0">
            <a:spAutoFit/>
          </a:bodyPr>
          <a:lstStyle/>
          <a:p>
            <a:pPr algn="just"/>
            <a:endParaRPr lang="pl-PL" sz="1400" dirty="0" smtClean="0">
              <a:latin typeface="Times New Roman" panose="02020603050405020304" pitchFamily="18" charset="0"/>
              <a:cs typeface="Times New Roman" panose="02020603050405020304" pitchFamily="18" charset="0"/>
            </a:endParaRPr>
          </a:p>
          <a:p>
            <a:pPr algn="just"/>
            <a:r>
              <a:rPr lang="pl-PL" sz="1400" dirty="0" smtClean="0">
                <a:latin typeface="Times New Roman" panose="02020603050405020304" pitchFamily="18" charset="0"/>
                <a:cs typeface="Times New Roman" panose="02020603050405020304" pitchFamily="18" charset="0"/>
              </a:rPr>
              <a:t>W sierpniu i wrześniu odlatuje na zimowiska                  w tropikalnej Afryce, skąd powraca do nas w kwietniu lub maju. Odżywia się przede wszystkim gąsienicami, także silnie owłosionymi, których nie zjada większość naszych ptaków, poza tym innymi dużymi owadami, jak chrząszcze lub szarańczaki. Kukułka jest pasożytem lęgowym. Samica składa corocznie około 20 jaj, pojedynczo w gniazdach rozmaitych ptaków śpiewających, które je wysiadują i wychowują wylęgłe    z nich młode. Wkrótce po wykluciu pisklę kukułki wyrzuca z gniazda jaja lub młode gospodarza. Gdy gniazdo gospodarza staje się dla szybko rosnącego pisklęcia kukułki za małe, przybrani rodzice karmią je jeszcze do 2 tygodni poza gniazdem.</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313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400" b="1" dirty="0"/>
              <a:t> </a:t>
            </a:r>
            <a:r>
              <a:rPr lang="pl-PL" sz="4400" b="1" dirty="0" smtClean="0"/>
              <a:t>     </a:t>
            </a:r>
            <a:r>
              <a:rPr lang="pl-PL" sz="4400" b="1" dirty="0" smtClean="0">
                <a:solidFill>
                  <a:schemeClr val="tx1"/>
                </a:solidFill>
                <a:latin typeface="Century Gothic" panose="020B0502020202020204" pitchFamily="34" charset="0"/>
              </a:rPr>
              <a:t>SZPAK</a:t>
            </a:r>
            <a:endParaRPr lang="pl-PL" sz="4400" b="1" dirty="0">
              <a:solidFill>
                <a:schemeClr val="tx1"/>
              </a:solidFill>
              <a:latin typeface="Century Gothic" panose="020B0502020202020204" pitchFamily="34" charset="0"/>
            </a:endParaRPr>
          </a:p>
        </p:txBody>
      </p:sp>
      <p:pic>
        <p:nvPicPr>
          <p:cNvPr id="9218" name="Picture 2" descr="Znalezione obrazy dla zapytania SZPAK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515291"/>
            <a:ext cx="4730689" cy="4389609"/>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5590903" y="2194561"/>
            <a:ext cx="3892731" cy="2677656"/>
          </a:xfrm>
          <a:prstGeom prst="rect">
            <a:avLst/>
          </a:prstGeom>
          <a:noFill/>
        </p:spPr>
        <p:txBody>
          <a:bodyPr wrap="square" rtlCol="0">
            <a:spAutoFit/>
          </a:bodyPr>
          <a:lstStyle/>
          <a:p>
            <a:pPr lvl="0" algn="just"/>
            <a:r>
              <a:rPr lang="pl-PL" sz="1400" dirty="0" smtClean="0">
                <a:solidFill>
                  <a:prstClr val="black"/>
                </a:solidFill>
                <a:latin typeface="Times New Roman" panose="02020603050405020304" pitchFamily="18" charset="0"/>
                <a:cs typeface="Times New Roman" panose="02020603050405020304" pitchFamily="18" charset="0"/>
              </a:rPr>
              <a:t>Powraca </a:t>
            </a:r>
            <a:r>
              <a:rPr lang="pl-PL" sz="1400" dirty="0">
                <a:solidFill>
                  <a:prstClr val="black"/>
                </a:solidFill>
                <a:latin typeface="Times New Roman" panose="02020603050405020304" pitchFamily="18" charset="0"/>
                <a:cs typeface="Times New Roman" panose="02020603050405020304" pitchFamily="18" charset="0"/>
              </a:rPr>
              <a:t>do nas już w lutym. Coraz liczniej </a:t>
            </a:r>
            <a:r>
              <a:rPr lang="pl-PL" sz="1400" dirty="0" smtClean="0">
                <a:solidFill>
                  <a:prstClr val="black"/>
                </a:solidFill>
                <a:latin typeface="Times New Roman" panose="02020603050405020304" pitchFamily="18" charset="0"/>
                <a:cs typeface="Times New Roman" panose="02020603050405020304" pitchFamily="18" charset="0"/>
              </a:rPr>
              <a:t>zimuje w </a:t>
            </a:r>
            <a:r>
              <a:rPr lang="pl-PL" sz="1400" dirty="0">
                <a:solidFill>
                  <a:prstClr val="black"/>
                </a:solidFill>
                <a:latin typeface="Times New Roman" panose="02020603050405020304" pitchFamily="18" charset="0"/>
                <a:cs typeface="Times New Roman" panose="02020603050405020304" pitchFamily="18" charset="0"/>
              </a:rPr>
              <a:t>kraju. Żywi się bezkręgowcami, </a:t>
            </a:r>
            <a:r>
              <a:rPr lang="pl-PL" sz="1400" dirty="0" smtClean="0">
                <a:solidFill>
                  <a:prstClr val="black"/>
                </a:solidFill>
                <a:latin typeface="Times New Roman" panose="02020603050405020304" pitchFamily="18" charset="0"/>
                <a:cs typeface="Times New Roman" panose="02020603050405020304" pitchFamily="18" charset="0"/>
              </a:rPr>
              <a:t>a </a:t>
            </a:r>
            <a:r>
              <a:rPr lang="pl-PL" sz="1400" dirty="0">
                <a:solidFill>
                  <a:prstClr val="black"/>
                </a:solidFill>
                <a:latin typeface="Times New Roman" panose="02020603050405020304" pitchFamily="18" charset="0"/>
                <a:cs typeface="Times New Roman" panose="02020603050405020304" pitchFamily="18" charset="0"/>
              </a:rPr>
              <a:t>także jagodami i innymi owocami</a:t>
            </a:r>
            <a:r>
              <a:rPr lang="pl-PL" sz="1400" dirty="0" smtClean="0">
                <a:solidFill>
                  <a:prstClr val="black"/>
                </a:solidFill>
                <a:latin typeface="Times New Roman" panose="02020603050405020304" pitchFamily="18" charset="0"/>
                <a:cs typeface="Times New Roman" panose="02020603050405020304" pitchFamily="18" charset="0"/>
              </a:rPr>
              <a:t>.</a:t>
            </a:r>
            <a:endParaRPr lang="pl-PL" sz="1400" dirty="0" smtClean="0">
              <a:latin typeface="Times New Roman" panose="02020603050405020304" pitchFamily="18" charset="0"/>
              <a:cs typeface="Times New Roman" panose="02020603050405020304" pitchFamily="18" charset="0"/>
            </a:endParaRPr>
          </a:p>
          <a:p>
            <a:pPr algn="just"/>
            <a:r>
              <a:rPr lang="pl-PL" sz="1400" dirty="0" smtClean="0">
                <a:latin typeface="Times New Roman" panose="02020603050405020304" pitchFamily="18" charset="0"/>
                <a:cs typeface="Times New Roman" panose="02020603050405020304" pitchFamily="18" charset="0"/>
              </a:rPr>
              <a:t>Czarne upierzenie, pokryte drobnymi białymi plamkami, ma, zwłaszcza u samca w szacie godowej, silny fioletowy i zielony metaliczny połysk. Podczas śpiewu ptak zwykle silnie potrząsa skrzydłami. Szpaki są dziuplakami, gnieżdżącymi się w dziuplach, dziurach murów lub szczelinach skał i bardzo chętnie w budkach lęgowych. Jaja wysiadują na zmianę samiec i samica, oboje też opiekują się młodymi.</a:t>
            </a:r>
            <a:r>
              <a:rPr lang="pl-PL" sz="1400" dirty="0">
                <a:solidFill>
                  <a:prstClr val="black"/>
                </a:solidFill>
                <a:latin typeface="Times New Roman" panose="02020603050405020304" pitchFamily="18" charset="0"/>
                <a:cs typeface="Times New Roman" panose="02020603050405020304" pitchFamily="18" charset="0"/>
              </a:rPr>
              <a:t> </a:t>
            </a:r>
            <a:endParaRPr lang="pl-P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66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273</TotalTime>
  <Words>1242</Words>
  <Application>Microsoft Office PowerPoint</Application>
  <PresentationFormat>Panoramiczny</PresentationFormat>
  <Paragraphs>40</Paragraphs>
  <Slides>15</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vt:i4>
      </vt:variant>
    </vt:vector>
  </HeadingPairs>
  <TitlesOfParts>
    <vt:vector size="22" baseType="lpstr">
      <vt:lpstr>Arial</vt:lpstr>
      <vt:lpstr>Century Gothic</vt:lpstr>
      <vt:lpstr>Times New Roman</vt:lpstr>
      <vt:lpstr>Trebuchet MS</vt:lpstr>
      <vt:lpstr>Ubuntu</vt:lpstr>
      <vt:lpstr>Wingdings 3</vt:lpstr>
      <vt:lpstr>Faseta</vt:lpstr>
      <vt:lpstr>PTAKI POWRACAJĄCE  DO POLSKI NA WIOSNĘ</vt:lpstr>
      <vt:lpstr>Prezentacja programu PowerPoint</vt:lpstr>
      <vt:lpstr>         BOCIAN</vt:lpstr>
      <vt:lpstr>  JASKÓŁKA</vt:lpstr>
      <vt:lpstr>  CZAPLA SIWA</vt:lpstr>
      <vt:lpstr>         ŻURAW</vt:lpstr>
      <vt:lpstr>              DUDEK</vt:lpstr>
      <vt:lpstr>     KUKUŁKA</vt:lpstr>
      <vt:lpstr>      SZPAK</vt:lpstr>
      <vt:lpstr>       WILGA</vt:lpstr>
      <vt:lpstr>      SŁOWIK</vt:lpstr>
      <vt:lpstr>          CZAJKA</vt:lpstr>
      <vt:lpstr>    PIERWIOSNEK</vt:lpstr>
      <vt:lpstr>GĘŚ GĘGAWA</vt:lpstr>
      <vt:lpstr>Dziękuję za uwagę!</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PTAKI PRZYLATUJĄCE NA WIOSNĘ</dc:title>
  <dc:creator>Windows User</dc:creator>
  <cp:lastModifiedBy>1</cp:lastModifiedBy>
  <cp:revision>28</cp:revision>
  <dcterms:created xsi:type="dcterms:W3CDTF">2019-03-24T20:09:50Z</dcterms:created>
  <dcterms:modified xsi:type="dcterms:W3CDTF">2019-03-31T10:05:34Z</dcterms:modified>
</cp:coreProperties>
</file>