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63" r:id="rId4"/>
    <p:sldId id="257" r:id="rId5"/>
    <p:sldId id="258" r:id="rId6"/>
    <p:sldId id="259" r:id="rId7"/>
    <p:sldId id="264" r:id="rId8"/>
    <p:sldId id="267" r:id="rId9"/>
    <p:sldId id="265" r:id="rId10"/>
    <p:sldId id="266" r:id="rId11"/>
  </p:sldIdLst>
  <p:sldSz cx="9144000" cy="6858000" type="screen4x3"/>
  <p:notesSz cx="6858000" cy="9144000"/>
  <p:defaultTextStyle>
    <a:defPPr>
      <a:defRPr lang="pl-PL"/>
    </a:defPPr>
    <a:lvl1pPr algn="just" rtl="0" fontAlgn="base">
      <a:spcBef>
        <a:spcPct val="20000"/>
      </a:spcBef>
      <a:spcAft>
        <a:spcPct val="0"/>
      </a:spcAft>
      <a:buSzPct val="45000"/>
      <a:buFont typeface="StarSymbol" charset="0"/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just" rtl="0" fontAlgn="base">
      <a:spcBef>
        <a:spcPct val="20000"/>
      </a:spcBef>
      <a:spcAft>
        <a:spcPct val="0"/>
      </a:spcAft>
      <a:buSzPct val="45000"/>
      <a:buFont typeface="StarSymbol" charset="0"/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just" rtl="0" fontAlgn="base">
      <a:spcBef>
        <a:spcPct val="20000"/>
      </a:spcBef>
      <a:spcAft>
        <a:spcPct val="0"/>
      </a:spcAft>
      <a:buSzPct val="45000"/>
      <a:buFont typeface="StarSymbol" charset="0"/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just" rtl="0" fontAlgn="base">
      <a:spcBef>
        <a:spcPct val="20000"/>
      </a:spcBef>
      <a:spcAft>
        <a:spcPct val="0"/>
      </a:spcAft>
      <a:buSzPct val="45000"/>
      <a:buFont typeface="StarSymbol" charset="0"/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just" rtl="0" fontAlgn="base">
      <a:spcBef>
        <a:spcPct val="20000"/>
      </a:spcBef>
      <a:spcAft>
        <a:spcPct val="0"/>
      </a:spcAft>
      <a:buSzPct val="45000"/>
      <a:buFont typeface="StarSymbol" charset="0"/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1A07"/>
    <a:srgbClr val="DF1C07"/>
    <a:srgbClr val="0000FF"/>
    <a:srgbClr val="180DA3"/>
    <a:srgbClr val="AC2004"/>
    <a:srgbClr val="2607A9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70" autoAdjust="0"/>
    <p:restoredTop sz="94718" autoAdjust="0"/>
  </p:normalViewPr>
  <p:slideViewPr>
    <p:cSldViewPr>
      <p:cViewPr varScale="1">
        <p:scale>
          <a:sx n="83" d="100"/>
          <a:sy n="83" d="100"/>
        </p:scale>
        <p:origin x="-135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SzTx/>
              <a:buFontTx/>
              <a:buNone/>
              <a:defRPr sz="1200"/>
            </a:lvl1pPr>
          </a:lstStyle>
          <a:p>
            <a:endParaRPr lang="pl-PL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200"/>
            </a:lvl1pPr>
          </a:lstStyle>
          <a:p>
            <a:endParaRPr lang="pl-PL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SzTx/>
              <a:buFontTx/>
              <a:buNone/>
              <a:defRPr sz="1200"/>
            </a:lvl1pPr>
          </a:lstStyle>
          <a:p>
            <a:endParaRPr lang="pl-PL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200"/>
            </a:lvl1pPr>
          </a:lstStyle>
          <a:p>
            <a:fld id="{11CB7C7B-3A1B-455F-9E71-13CEFF592237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9F0862-1CE4-4F61-82A4-464869407B70}" type="slidenum">
              <a:rPr lang="pl-PL"/>
              <a:pPr/>
              <a:t>3</a:t>
            </a:fld>
            <a:endParaRPr lang="pl-PL"/>
          </a:p>
        </p:txBody>
      </p:sp>
      <p:sp>
        <p:nvSpPr>
          <p:cNvPr id="2765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ln/>
        </p:spPr>
      </p:sp>
      <p:sp>
        <p:nvSpPr>
          <p:cNvPr id="27651" name="Rectangle 3"/>
          <p:cNvSpPr txBox="1">
            <a:spLocks noGrp="1" noChangeArrowheads="1"/>
          </p:cNvSpPr>
          <p:nvPr>
            <p:ph type="body" idx="1"/>
          </p:nvPr>
        </p:nvSpPr>
        <p:spPr>
          <a:ln/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2BC6CE-F5C6-4264-91A4-10A7D96017B6}" type="slidenum">
              <a:rPr lang="pl-PL"/>
              <a:pPr/>
              <a:t>7</a:t>
            </a:fld>
            <a:endParaRPr lang="pl-PL"/>
          </a:p>
        </p:txBody>
      </p:sp>
      <p:sp>
        <p:nvSpPr>
          <p:cNvPr id="2969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ln/>
        </p:spPr>
      </p:sp>
      <p:sp>
        <p:nvSpPr>
          <p:cNvPr id="29699" name="Rectangle 3"/>
          <p:cNvSpPr txBox="1">
            <a:spLocks noGrp="1" noChangeArrowheads="1"/>
          </p:cNvSpPr>
          <p:nvPr>
            <p:ph type="body" idx="1"/>
          </p:nvPr>
        </p:nvSpPr>
        <p:spPr>
          <a:ln/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E3DA0-72D0-437F-AFC1-3156CA0C201A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77A3F-D0CE-4AC3-937E-615ADC724266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6FE36-1EF9-4931-AD95-E8BD6DCA4E0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109AC-7103-46BD-BF67-593BD8049B5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C0ED2-2663-42D0-8C76-25B1B9BBDEF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32C77-F010-4DD4-A1D1-9AB73045AB2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AD506-EC12-4B8E-9DDB-1EB2E8A44F5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13F13-0097-4222-BAF1-5C5E96F4EE8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AFAAB-B93A-42D4-B9A6-0F60E8ABBCE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E83C7-0F3A-4F8D-B91B-9CE9C522D95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7B68F-62C1-477A-8FBC-556DBFB7E22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SzTx/>
              <a:buFontTx/>
              <a:buNone/>
              <a:defRPr/>
            </a:lvl1pPr>
          </a:lstStyle>
          <a:p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SzTx/>
              <a:buFontTx/>
              <a:buNone/>
              <a:defRPr/>
            </a:lvl1pPr>
          </a:lstStyle>
          <a:p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/>
            </a:lvl1pPr>
          </a:lstStyle>
          <a:p>
            <a:fld id="{0B991E57-5753-4F09-BC84-6B187BB964F0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57200" y="7620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endParaRPr lang="pl-PL" sz="4400">
              <a:solidFill>
                <a:schemeClr val="tx2"/>
              </a:solidFill>
            </a:endParaRPr>
          </a:p>
        </p:txBody>
      </p:sp>
      <p:pic>
        <p:nvPicPr>
          <p:cNvPr id="5132" name="Picture 12" descr="Znalezione obrazy dla zapytania pan kleks plak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048000"/>
            <a:ext cx="2895600" cy="3505200"/>
          </a:xfrm>
          <a:prstGeom prst="rect">
            <a:avLst/>
          </a:prstGeom>
          <a:noFill/>
        </p:spPr>
      </p:pic>
      <p:sp>
        <p:nvSpPr>
          <p:cNvPr id="513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pl-PL" sz="3200" b="1" i="1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l-PL" sz="3200" b="1" i="1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sz="3200" b="1" i="1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l-PL" sz="3200" b="1" i="1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sz="3200" b="1" i="1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Dlaczego warto przeczytać lekturę pt.</a:t>
            </a:r>
            <a:br>
              <a:rPr lang="pl-PL" sz="3200" b="1" i="1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sz="3200" b="1" i="1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l-PL" sz="3200" b="1" i="1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b="1" i="1">
                <a:solidFill>
                  <a:srgbClr val="2607A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AKADEMIA PANA KLEKSA?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PRZYJEMNEJ </a:t>
            </a:r>
            <a:endParaRPr lang="pl-PL" b="1" i="1" dirty="0">
              <a:solidFill>
                <a:srgbClr val="B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l-PL" b="1" i="1" dirty="0"/>
              <a:t>                </a:t>
            </a:r>
            <a:endParaRPr lang="pl-PL" b="1" i="1" u="sng" dirty="0"/>
          </a:p>
          <a:p>
            <a:pPr>
              <a:buFontTx/>
              <a:buNone/>
            </a:pPr>
            <a:r>
              <a:rPr lang="pl-PL" b="1" i="1"/>
              <a:t>                       </a:t>
            </a:r>
            <a:r>
              <a:rPr lang="pl-PL" b="1" i="1" smtClean="0"/>
              <a:t>    </a:t>
            </a:r>
            <a:r>
              <a:rPr lang="pl-PL" b="1" i="1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LEKTURY…</a:t>
            </a:r>
            <a:endParaRPr lang="pl-PL" b="1" i="1" dirty="0">
              <a:solidFill>
                <a:srgbClr val="B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pl-PL" dirty="0"/>
          </a:p>
        </p:txBody>
      </p:sp>
      <p:pic>
        <p:nvPicPr>
          <p:cNvPr id="31750" name="Picture 6" descr="Znalezione obrazy dla zapytania akademia pana klek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886200"/>
            <a:ext cx="44196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752600"/>
          </a:xfrm>
        </p:spPr>
        <p:txBody>
          <a:bodyPr/>
          <a:lstStyle/>
          <a:p>
            <a:r>
              <a:rPr lang="pl-PL" sz="3600" b="1" u="sng" dirty="0"/>
              <a:t>AUTOR </a:t>
            </a:r>
            <a:r>
              <a:rPr lang="pl-PL" sz="3600" b="1" u="sng" dirty="0" smtClean="0"/>
              <a:t/>
            </a:r>
            <a:br>
              <a:rPr lang="pl-PL" sz="3600" b="1" u="sng" dirty="0" smtClean="0"/>
            </a:br>
            <a:r>
              <a:rPr lang="pl-PL" sz="3600" b="1" dirty="0"/>
              <a:t/>
            </a:r>
            <a:br>
              <a:rPr lang="pl-PL" sz="3600" b="1" dirty="0"/>
            </a:br>
            <a:r>
              <a:rPr lang="pl-PL" sz="3600" b="1" dirty="0" smtClean="0"/>
              <a:t> JAN </a:t>
            </a:r>
            <a:r>
              <a:rPr lang="pl-PL" sz="3600" b="1" dirty="0"/>
              <a:t>BRZECHWA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505200"/>
            <a:ext cx="9144000" cy="2971800"/>
          </a:xfrm>
        </p:spPr>
        <p:txBody>
          <a:bodyPr/>
          <a:lstStyle/>
          <a:p>
            <a:pPr algn="just">
              <a:buSzPct val="45000"/>
              <a:buFont typeface="StarSymbol" charset="0"/>
              <a:buNone/>
            </a:pPr>
            <a:r>
              <a:rPr lang="pl-PL" sz="2400" i="1"/>
              <a:t>    </a:t>
            </a:r>
          </a:p>
          <a:p>
            <a:pPr algn="just">
              <a:buSzPct val="45000"/>
              <a:buFont typeface="StarSymbol" charset="0"/>
              <a:buNone/>
            </a:pPr>
            <a:r>
              <a:rPr lang="pl-PL" sz="2400" i="1"/>
              <a:t>	Urodził się 15 sierpnia 1898 roku w Żmerynce, a zmarł  2 lipca 1966 roku w Warszawie. Tak naprawdę nazywał się </a:t>
            </a:r>
            <a:r>
              <a:rPr lang="pl-PL" sz="2400" b="1" i="1"/>
              <a:t>Jan Wiktor</a:t>
            </a:r>
            <a:r>
              <a:rPr lang="pl-PL" sz="2400" i="1"/>
              <a:t> </a:t>
            </a:r>
            <a:r>
              <a:rPr lang="pl-PL" sz="2400" b="1" i="1"/>
              <a:t>Lesman</a:t>
            </a:r>
            <a:r>
              <a:rPr lang="pl-PL" sz="2400" i="1"/>
              <a:t>. Był autorem ciekawych książek oraz znanych bajek     i wierszy dla dzieci. </a:t>
            </a:r>
            <a:r>
              <a:rPr lang="pl-PL"/>
              <a:t>   </a:t>
            </a:r>
            <a:endParaRPr lang="pl-PL" sz="2400" i="1"/>
          </a:p>
          <a:p>
            <a:pPr>
              <a:buFontTx/>
              <a:buNone/>
            </a:pPr>
            <a:endParaRPr lang="pl-PL" sz="2400" i="1"/>
          </a:p>
        </p:txBody>
      </p:sp>
      <p:pic>
        <p:nvPicPr>
          <p:cNvPr id="24580" name="Picture 4" descr="Znalezione obrazy dla zapytania jan brzechw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905000"/>
            <a:ext cx="16462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31188" cy="1144588"/>
          </a:xfrm>
          <a:ln/>
        </p:spPr>
        <p:txBody>
          <a:bodyPr lIns="0" tIns="35203" rIns="0" bIns="0"/>
          <a:lstStyle/>
          <a:p>
            <a:pPr defTabSz="44926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l-PL" b="1" i="1" dirty="0" smtClean="0"/>
              <a:t>AKADEMIA PANA KLEKSA</a:t>
            </a:r>
            <a:endParaRPr lang="pl-PL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1371600"/>
            <a:ext cx="5105400" cy="4724400"/>
          </a:xfrm>
          <a:ln/>
        </p:spPr>
        <p:txBody>
          <a:bodyPr lIns="0" tIns="25602" rIns="0" bIns="0"/>
          <a:lstStyle/>
          <a:p>
            <a:pPr marL="431800" indent="-323850" defTabSz="449263"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pl-PL" sz="2400"/>
              <a:t>       Książka dla dzieci wydana          w 1946 roku. Jest to historia dwunastoletniego, niesfornego Adasia Niezgódki, który zostaje umieszczony w tytułowej Akademii wraz z dwudziestoma czterema innymi chłopcami          o imionach zaczynających się    na literę </a:t>
            </a:r>
            <a:r>
              <a:rPr lang="pl-PL" sz="2400" i="1"/>
              <a:t>A</a:t>
            </a:r>
            <a:r>
              <a:rPr lang="pl-PL" sz="2400"/>
              <a:t>. Opiekuje się nimi     pan Kleks oraz Mateusz –uczony szpak.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350" y="1568450"/>
            <a:ext cx="3595688" cy="4899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pl-PL" sz="4800" b="1" i="1" u="sng">
                <a:solidFill>
                  <a:schemeClr val="tx1"/>
                </a:solidFill>
              </a:rPr>
              <a:t>Pan Kleks prowadził ciekawe</a:t>
            </a:r>
            <a:br>
              <a:rPr lang="pl-PL" sz="4800" b="1" i="1" u="sng">
                <a:solidFill>
                  <a:schemeClr val="tx1"/>
                </a:solidFill>
              </a:rPr>
            </a:br>
            <a:r>
              <a:rPr lang="pl-PL" sz="4800" b="1" i="1" u="sng">
                <a:solidFill>
                  <a:schemeClr val="tx1"/>
                </a:solidFill>
              </a:rPr>
              <a:t>zajęcia lekcyjne!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2038"/>
            <a:ext cx="8229600" cy="4525962"/>
          </a:xfrm>
        </p:spPr>
        <p:txBody>
          <a:bodyPr/>
          <a:lstStyle/>
          <a:p>
            <a:endParaRPr lang="pl-PL" b="1"/>
          </a:p>
          <a:p>
            <a:r>
              <a:rPr lang="pl-PL" b="1"/>
              <a:t>KLEKSOGRAFIĘ</a:t>
            </a:r>
          </a:p>
          <a:p>
            <a:endParaRPr lang="pl-PL" b="1"/>
          </a:p>
          <a:p>
            <a:r>
              <a:rPr lang="pl-PL" b="1"/>
              <a:t>PRZĘDZENIE LITER</a:t>
            </a:r>
          </a:p>
          <a:p>
            <a:endParaRPr lang="pl-PL" b="1"/>
          </a:p>
          <a:p>
            <a:r>
              <a:rPr lang="pl-PL" b="1"/>
              <a:t>GEOGRAFIĘ </a:t>
            </a:r>
          </a:p>
          <a:p>
            <a:pPr>
              <a:buFontTx/>
              <a:buNone/>
            </a:pPr>
            <a:r>
              <a:rPr lang="pl-PL" b="1"/>
              <a:t>(inną niż w szkołach)</a:t>
            </a: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50875">
            <a:off x="5105400" y="2590800"/>
            <a:ext cx="2057400" cy="1289050"/>
          </a:xfrm>
          <a:prstGeom prst="rect">
            <a:avLst/>
          </a:prstGeom>
          <a:noFill/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33485">
            <a:off x="5257800" y="5410200"/>
            <a:ext cx="1905000" cy="1114425"/>
          </a:xfrm>
          <a:prstGeom prst="rect">
            <a:avLst/>
          </a:prstGeom>
          <a:noFill/>
        </p:spPr>
      </p:pic>
      <p:pic>
        <p:nvPicPr>
          <p:cNvPr id="7185" name="Picture 17" descr="Znalezione obrazy dla zapytania pan kleks przędzenie li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79409">
            <a:off x="6858000" y="3962400"/>
            <a:ext cx="18288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1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71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/>
          <a:lstStyle/>
          <a:p>
            <a:r>
              <a:rPr lang="pl-PL" sz="5400" b="1"/>
              <a:t>KUCHNIA</a:t>
            </a:r>
            <a:br>
              <a:rPr lang="pl-PL" sz="5400" b="1"/>
            </a:br>
            <a:r>
              <a:rPr lang="pl-PL" sz="5400" b="1"/>
              <a:t>PANA KLEKSA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5105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pl-PL" sz="24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b="1" dirty="0"/>
              <a:t>Pan Kleks nie trudził się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b="1" dirty="0"/>
              <a:t>przy gotowaniu,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b="1" dirty="0"/>
              <a:t>ponieważ potrawy tworzył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b="1" dirty="0"/>
              <a:t>z jadalnych </a:t>
            </a:r>
            <a:r>
              <a:rPr lang="pl-PL" sz="2400" b="1" dirty="0" smtClean="0"/>
              <a:t>farb.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sz="24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b="1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sz="24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b="1" dirty="0" smtClean="0"/>
              <a:t>SMAKI FARB: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b="1" dirty="0" smtClean="0"/>
              <a:t>niebieska </a:t>
            </a:r>
            <a:r>
              <a:rPr lang="pl-PL" sz="2400" b="1" dirty="0"/>
              <a:t>– kwaśna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b="1" dirty="0"/>
              <a:t>czerwona – gorzka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b="1" dirty="0"/>
              <a:t>zielona – słodka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b="1" dirty="0"/>
              <a:t>żółta – </a:t>
            </a:r>
            <a:r>
              <a:rPr lang="pl-PL" sz="2400" b="1" dirty="0" smtClean="0"/>
              <a:t>słona…        </a:t>
            </a:r>
            <a:endParaRPr lang="pl-PL" sz="2400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905000"/>
            <a:ext cx="4572000" cy="42211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l-PL" sz="2400" b="1"/>
              <a:t>Natomiast z różnych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b="1"/>
              <a:t>połączeń farb powstawały                     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b="1"/>
              <a:t>smaki pośrednie</a:t>
            </a:r>
            <a:r>
              <a:rPr lang="pl-PL" sz="2400"/>
              <a:t>.</a:t>
            </a:r>
          </a:p>
        </p:txBody>
      </p:sp>
      <p:pic>
        <p:nvPicPr>
          <p:cNvPr id="8200" name="Picture 8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505200"/>
            <a:ext cx="2514600" cy="990600"/>
          </a:xfrm>
          <a:prstGeom prst="rect">
            <a:avLst/>
          </a:prstGeom>
          <a:noFill/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683000"/>
            <a:ext cx="4800600" cy="317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82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/>
          <a:p>
            <a:r>
              <a:rPr lang="pl-PL" sz="3200" b="1" u="sng" dirty="0" smtClean="0"/>
              <a:t>PAN KLEKS – NIEZWYKŁY BOHATER</a:t>
            </a:r>
            <a:r>
              <a:rPr lang="pl-PL" sz="7200" b="1" u="sng" dirty="0" smtClean="0"/>
              <a:t> </a:t>
            </a:r>
            <a:r>
              <a:rPr lang="pl-PL" sz="7200" b="1" dirty="0"/>
              <a:t/>
            </a:r>
            <a:br>
              <a:rPr lang="pl-PL" sz="7200" b="1" dirty="0"/>
            </a:br>
            <a:endParaRPr lang="pl-PL" sz="7200" b="1" dirty="0"/>
          </a:p>
        </p:txBody>
      </p:sp>
      <p:sp>
        <p:nvSpPr>
          <p:cNvPr id="10260" name="Rectangle 20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4038600" cy="5638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pl-PL" sz="2000" b="1" u="sng" dirty="0"/>
              <a:t>Umie: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pl-PL" sz="2000" dirty="0"/>
              <a:t>leczyć chore </a:t>
            </a:r>
            <a:r>
              <a:rPr lang="pl-PL" sz="2000" dirty="0" smtClean="0"/>
              <a:t>przedmioty,</a:t>
            </a:r>
            <a:endParaRPr lang="pl-PL" sz="2000" dirty="0"/>
          </a:p>
          <a:p>
            <a:pPr>
              <a:lnSpc>
                <a:spcPct val="80000"/>
              </a:lnSpc>
              <a:buFontTx/>
              <a:buChar char="-"/>
            </a:pPr>
            <a:r>
              <a:rPr lang="pl-PL" sz="2000" dirty="0"/>
              <a:t>łapać sny za pomocą </a:t>
            </a:r>
            <a:r>
              <a:rPr lang="pl-PL" sz="2000" dirty="0" smtClean="0"/>
              <a:t>lusterka,</a:t>
            </a:r>
            <a:endParaRPr lang="pl-PL" sz="2000" dirty="0"/>
          </a:p>
          <a:p>
            <a:pPr>
              <a:lnSpc>
                <a:spcPct val="80000"/>
              </a:lnSpc>
              <a:buFontTx/>
              <a:buChar char="-"/>
            </a:pPr>
            <a:r>
              <a:rPr lang="pl-PL" sz="2000" dirty="0"/>
              <a:t>jeździć na poręczy z dołu      do </a:t>
            </a:r>
            <a:r>
              <a:rPr lang="pl-PL" sz="2000" dirty="0" smtClean="0"/>
              <a:t>góry,</a:t>
            </a:r>
            <a:endParaRPr lang="pl-PL" sz="2000" dirty="0"/>
          </a:p>
          <a:p>
            <a:pPr>
              <a:lnSpc>
                <a:spcPct val="80000"/>
              </a:lnSpc>
              <a:buFontTx/>
              <a:buChar char="-"/>
            </a:pPr>
            <a:r>
              <a:rPr lang="pl-PL" sz="2000" dirty="0"/>
              <a:t>przygotowywać potrawy, wykorzystując farby i </a:t>
            </a:r>
            <a:r>
              <a:rPr lang="pl-PL" sz="2000" dirty="0" smtClean="0"/>
              <a:t>pędzle,</a:t>
            </a:r>
            <a:endParaRPr lang="pl-PL" sz="2000" dirty="0"/>
          </a:p>
          <a:p>
            <a:pPr>
              <a:lnSpc>
                <a:spcPct val="80000"/>
              </a:lnSpc>
              <a:buFontTx/>
              <a:buChar char="-"/>
            </a:pPr>
            <a:r>
              <a:rPr lang="pl-PL" sz="2000" dirty="0"/>
              <a:t>unosić się i siedzieć                w </a:t>
            </a:r>
            <a:r>
              <a:rPr lang="pl-PL" sz="2000" dirty="0" smtClean="0"/>
              <a:t>powietrzu,</a:t>
            </a:r>
            <a:endParaRPr lang="pl-PL" sz="2000" dirty="0"/>
          </a:p>
          <a:p>
            <a:pPr>
              <a:lnSpc>
                <a:spcPct val="80000"/>
              </a:lnSpc>
              <a:buFontTx/>
              <a:buChar char="-"/>
            </a:pPr>
            <a:r>
              <a:rPr lang="pl-PL" sz="2000" dirty="0"/>
              <a:t>powiększać i zmniejszać siebie oraz różne przedmioty przy pomocy </a:t>
            </a:r>
            <a:r>
              <a:rPr lang="pl-PL" sz="2000" dirty="0" smtClean="0"/>
              <a:t>pompki,</a:t>
            </a:r>
            <a:endParaRPr lang="pl-PL" sz="2000" dirty="0"/>
          </a:p>
          <a:p>
            <a:pPr>
              <a:lnSpc>
                <a:spcPct val="80000"/>
              </a:lnSpc>
              <a:buFontTx/>
              <a:buChar char="-"/>
            </a:pPr>
            <a:endParaRPr lang="pl-PL" sz="2000" dirty="0"/>
          </a:p>
          <a:p>
            <a:pPr>
              <a:lnSpc>
                <a:spcPct val="80000"/>
              </a:lnSpc>
              <a:buFontTx/>
              <a:buChar char="-"/>
            </a:pPr>
            <a:endParaRPr lang="pl-PL" sz="2000" dirty="0"/>
          </a:p>
          <a:p>
            <a:pPr>
              <a:lnSpc>
                <a:spcPct val="80000"/>
              </a:lnSpc>
              <a:buFontTx/>
              <a:buNone/>
            </a:pPr>
            <a:endParaRPr lang="pl-PL" sz="2000" dirty="0"/>
          </a:p>
          <a:p>
            <a:pPr>
              <a:lnSpc>
                <a:spcPct val="80000"/>
              </a:lnSpc>
              <a:buFontTx/>
              <a:buNone/>
            </a:pPr>
            <a:endParaRPr lang="pl-PL" sz="2000" dirty="0"/>
          </a:p>
          <a:p>
            <a:pPr>
              <a:lnSpc>
                <a:spcPct val="80000"/>
              </a:lnSpc>
              <a:buFontTx/>
              <a:buChar char="-"/>
            </a:pPr>
            <a:r>
              <a:rPr lang="pl-PL" sz="2000" dirty="0"/>
              <a:t>przekrzywiać nos w zależności od pory </a:t>
            </a:r>
            <a:r>
              <a:rPr lang="pl-PL" sz="2000" dirty="0" smtClean="0"/>
              <a:t>roku. </a:t>
            </a:r>
            <a:endParaRPr lang="pl-PL" sz="2000" dirty="0"/>
          </a:p>
        </p:txBody>
      </p:sp>
      <p:sp>
        <p:nvSpPr>
          <p:cNvPr id="10261" name="Rectangle 21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990600"/>
            <a:ext cx="4038600" cy="48307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pl-PL" sz="2000" b="1" u="sng" dirty="0"/>
              <a:t>Ma: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pl-PL" sz="2000" dirty="0"/>
              <a:t>ulubionego szpaka </a:t>
            </a:r>
            <a:r>
              <a:rPr lang="pl-PL" sz="2000" dirty="0" smtClean="0"/>
              <a:t>Mateusza, </a:t>
            </a:r>
            <a:endParaRPr lang="pl-PL" sz="2000" dirty="0"/>
          </a:p>
          <a:p>
            <a:pPr>
              <a:lnSpc>
                <a:spcPct val="80000"/>
              </a:lnSpc>
              <a:buFontTx/>
              <a:buChar char="-"/>
            </a:pPr>
            <a:endParaRPr lang="pl-PL" sz="2000" dirty="0"/>
          </a:p>
          <a:p>
            <a:pPr>
              <a:lnSpc>
                <a:spcPct val="80000"/>
              </a:lnSpc>
              <a:buFontTx/>
              <a:buChar char="-"/>
            </a:pPr>
            <a:endParaRPr lang="pl-PL" sz="2000" dirty="0"/>
          </a:p>
          <a:p>
            <a:pPr>
              <a:lnSpc>
                <a:spcPct val="80000"/>
              </a:lnSpc>
              <a:buFontTx/>
              <a:buChar char="-"/>
            </a:pPr>
            <a:endParaRPr lang="pl-PL" sz="2000" dirty="0"/>
          </a:p>
          <a:p>
            <a:pPr>
              <a:lnSpc>
                <a:spcPct val="80000"/>
              </a:lnSpc>
              <a:buFontTx/>
              <a:buChar char="-"/>
            </a:pPr>
            <a:endParaRPr lang="pl-PL" sz="2000" dirty="0"/>
          </a:p>
          <a:p>
            <a:pPr>
              <a:lnSpc>
                <a:spcPct val="80000"/>
              </a:lnSpc>
              <a:buFontTx/>
              <a:buChar char="-"/>
            </a:pPr>
            <a:r>
              <a:rPr lang="pl-PL" sz="2000" dirty="0"/>
              <a:t>kieszenie bez </a:t>
            </a:r>
            <a:r>
              <a:rPr lang="pl-PL" sz="2000" dirty="0" smtClean="0"/>
              <a:t>dna,     </a:t>
            </a:r>
            <a:endParaRPr lang="pl-PL" sz="2000" dirty="0"/>
          </a:p>
          <a:p>
            <a:pPr>
              <a:lnSpc>
                <a:spcPct val="80000"/>
              </a:lnSpc>
              <a:buFontTx/>
              <a:buChar char="-"/>
            </a:pPr>
            <a:r>
              <a:rPr lang="pl-PL" sz="2000" dirty="0"/>
              <a:t>ruchome, wyjmowane </a:t>
            </a:r>
            <a:r>
              <a:rPr lang="pl-PL" sz="2000" dirty="0" smtClean="0"/>
              <a:t>oko,</a:t>
            </a:r>
            <a:endParaRPr lang="pl-PL" sz="2000" dirty="0"/>
          </a:p>
          <a:p>
            <a:pPr>
              <a:lnSpc>
                <a:spcPct val="80000"/>
              </a:lnSpc>
              <a:buFontTx/>
              <a:buChar char="-"/>
            </a:pPr>
            <a:r>
              <a:rPr lang="pl-PL" sz="2000" dirty="0"/>
              <a:t>różnokolorowe piegi                  i czuprynę, mieniącą się wszystkimi barwami </a:t>
            </a:r>
            <a:r>
              <a:rPr lang="pl-PL" sz="2000" dirty="0" smtClean="0"/>
              <a:t>tęczy.          </a:t>
            </a:r>
            <a:endParaRPr lang="pl-PL" sz="2400" dirty="0"/>
          </a:p>
        </p:txBody>
      </p:sp>
      <p:pic>
        <p:nvPicPr>
          <p:cNvPr id="10264" name="Picture 24" descr="Znalezione obrazy dla zapytania pomp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495800"/>
            <a:ext cx="1981200" cy="1084263"/>
          </a:xfrm>
          <a:prstGeom prst="rect">
            <a:avLst/>
          </a:prstGeom>
          <a:noFill/>
        </p:spPr>
      </p:pic>
      <p:pic>
        <p:nvPicPr>
          <p:cNvPr id="10266" name="Picture 26" descr="Znalezione obrazy dla zapytania pan kle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267200"/>
            <a:ext cx="2286000" cy="2590800"/>
          </a:xfrm>
          <a:prstGeom prst="rect">
            <a:avLst/>
          </a:prstGeom>
          <a:noFill/>
        </p:spPr>
      </p:pic>
      <p:pic>
        <p:nvPicPr>
          <p:cNvPr id="10268" name="Picture 28" descr="Znalezione obrazy dla zapytania szpak mateusz z pana kleks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752600"/>
            <a:ext cx="20574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/>
          </p:nvPr>
        </p:nvSpPr>
        <p:spPr>
          <a:xfrm>
            <a:off x="3048000" y="1371600"/>
            <a:ext cx="3276600" cy="4267200"/>
          </a:xfrm>
          <a:ln/>
        </p:spPr>
        <p:txBody>
          <a:bodyPr lIns="0" tIns="25602" rIns="0" bIns="0" anchor="t"/>
          <a:lstStyle/>
          <a:p>
            <a:pPr marL="717550" indent="-609600" algn="l" defTabSz="449263">
              <a:spcBef>
                <a:spcPct val="20000"/>
              </a:spcBef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pl-PL" sz="2000">
                <a:solidFill>
                  <a:schemeClr val="tx1"/>
                </a:solidFill>
              </a:rPr>
              <a:t> </a:t>
            </a:r>
            <a:r>
              <a:rPr lang="pl-PL" sz="2000" b="1">
                <a:solidFill>
                  <a:schemeClr val="tx1"/>
                </a:solidFill>
              </a:rPr>
              <a:t>Jeśli kogoś zainteresuje</a:t>
            </a:r>
          </a:p>
          <a:p>
            <a:pPr marL="717550" indent="-609600" algn="l" defTabSz="449263">
              <a:spcBef>
                <a:spcPct val="20000"/>
              </a:spcBef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pl-PL" sz="2000" b="1">
                <a:solidFill>
                  <a:schemeClr val="tx1"/>
                </a:solidFill>
              </a:rPr>
              <a:t>  ta   książka, zachęcam</a:t>
            </a:r>
          </a:p>
          <a:p>
            <a:pPr marL="717550" indent="-609600" algn="l" defTabSz="449263">
              <a:spcBef>
                <a:spcPct val="20000"/>
              </a:spcBef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pl-PL" sz="2000" b="1">
                <a:solidFill>
                  <a:schemeClr val="tx1"/>
                </a:solidFill>
              </a:rPr>
              <a:t>    do lektury kolejnych </a:t>
            </a:r>
          </a:p>
          <a:p>
            <a:pPr marL="717550" indent="-609600" algn="l" defTabSz="449263">
              <a:spcBef>
                <a:spcPct val="20000"/>
              </a:spcBef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pl-PL" sz="2000" b="1">
                <a:solidFill>
                  <a:schemeClr val="tx1"/>
                </a:solidFill>
              </a:rPr>
              <a:t>             tomów:</a:t>
            </a:r>
          </a:p>
          <a:p>
            <a:pPr marL="717550" indent="-609600" algn="l" defTabSz="449263">
              <a:spcBef>
                <a:spcPct val="20000"/>
              </a:spcBef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endParaRPr lang="pl-PL" sz="2000" b="1">
              <a:solidFill>
                <a:schemeClr val="tx1"/>
              </a:solidFill>
            </a:endParaRPr>
          </a:p>
          <a:p>
            <a:pPr marL="717550" indent="-609600" algn="l" defTabSz="449263">
              <a:spcBef>
                <a:spcPct val="20000"/>
              </a:spcBef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pl-PL" sz="2400" b="1" i="1">
                <a:solidFill>
                  <a:schemeClr val="tx1"/>
                </a:solidFill>
              </a:rPr>
              <a:t>    TRYUMF PANA   KLEKSA</a:t>
            </a:r>
          </a:p>
          <a:p>
            <a:pPr marL="717550" indent="-609600" algn="l" defTabSz="449263">
              <a:spcBef>
                <a:spcPct val="20000"/>
              </a:spcBef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pl-PL" sz="2400" i="1">
                <a:solidFill>
                  <a:schemeClr val="tx1"/>
                </a:solidFill>
              </a:rPr>
              <a:t>               i</a:t>
            </a:r>
          </a:p>
          <a:p>
            <a:pPr marL="717550" indent="-609600" algn="l" defTabSz="449263">
              <a:spcBef>
                <a:spcPct val="20000"/>
              </a:spcBef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pl-PL" sz="2400" b="1" i="1">
                <a:solidFill>
                  <a:schemeClr val="tx1"/>
                </a:solidFill>
              </a:rPr>
              <a:t>  PODRÓŻE PANA   KLEKSA</a:t>
            </a:r>
            <a:endParaRPr lang="pl-PL" sz="2400">
              <a:solidFill>
                <a:schemeClr val="tx1"/>
              </a:solidFill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81200"/>
            <a:ext cx="2566988" cy="427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2057400"/>
            <a:ext cx="2743200" cy="434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i="1" dirty="0" smtClean="0"/>
              <a:t>AKADEMIA PANA KLEKSA</a:t>
            </a:r>
            <a:r>
              <a:rPr lang="pl-PL" sz="4000" dirty="0" smtClean="0"/>
              <a:t> </a:t>
            </a:r>
            <a:r>
              <a:rPr lang="pl-PL" sz="4000" dirty="0"/>
              <a:t/>
            </a:r>
            <a:br>
              <a:rPr lang="pl-PL" sz="4000" dirty="0"/>
            </a:br>
            <a:r>
              <a:rPr lang="pl-PL" sz="4000" b="1" dirty="0"/>
              <a:t>na ekranie!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Pct val="45000"/>
              <a:buFont typeface="StarSymbol" charset="0"/>
              <a:buNone/>
            </a:pPr>
            <a:r>
              <a:rPr lang="pl-PL"/>
              <a:t> </a:t>
            </a:r>
            <a:r>
              <a:rPr lang="pl-PL" sz="2800"/>
              <a:t>Po przeczytaniu książki zachęcam do obejrzenia</a:t>
            </a:r>
          </a:p>
          <a:p>
            <a:pPr>
              <a:buSzPct val="45000"/>
              <a:buFont typeface="StarSymbol" charset="0"/>
              <a:buNone/>
            </a:pPr>
            <a:r>
              <a:rPr lang="pl-PL" sz="2800"/>
              <a:t> jej ekranizacji. W bardzo zabawny i udany sposób</a:t>
            </a:r>
          </a:p>
          <a:p>
            <a:pPr>
              <a:buSzPct val="45000"/>
              <a:buFont typeface="StarSymbol" charset="0"/>
              <a:buNone/>
            </a:pPr>
            <a:r>
              <a:rPr lang="pl-PL" sz="2800"/>
              <a:t>        przedstawia życie chłopców w Akademii.</a:t>
            </a:r>
          </a:p>
          <a:p>
            <a:pPr>
              <a:buSzPct val="45000"/>
              <a:buFont typeface="StarSymbol" charset="0"/>
              <a:buNone/>
            </a:pPr>
            <a:r>
              <a:rPr lang="pl-PL" sz="2800"/>
              <a:t>    Film powstał w 1983 roku, a wyreżyserował</a:t>
            </a:r>
          </a:p>
          <a:p>
            <a:pPr>
              <a:buSzPct val="45000"/>
              <a:buFont typeface="StarSymbol" charset="0"/>
              <a:buNone/>
            </a:pPr>
            <a:r>
              <a:rPr lang="pl-PL" sz="2800"/>
              <a:t>    go Krzysztof Gradowski.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810000"/>
            <a:ext cx="4038600" cy="281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pl-PL" sz="3600" b="1" i="1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Koniecznie przeczytajcie tę książkę!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l-PL" sz="2400" b="1" dirty="0"/>
              <a:t>       Z</a:t>
            </a:r>
            <a:r>
              <a:rPr lang="pl-PL" sz="2400" dirty="0"/>
              <a:t>  </a:t>
            </a:r>
            <a:r>
              <a:rPr lang="pl-PL" sz="2400" b="1" i="1" dirty="0" smtClean="0">
                <a:solidFill>
                  <a:srgbClr val="0000FF"/>
                </a:solidFill>
              </a:rPr>
              <a:t>AKADEMII PANA KLEKSA </a:t>
            </a:r>
            <a:r>
              <a:rPr lang="pl-PL" sz="2400" b="1" dirty="0" smtClean="0"/>
              <a:t>można </a:t>
            </a:r>
            <a:r>
              <a:rPr lang="pl-PL" sz="2400" b="1" dirty="0"/>
              <a:t>się dowiedzieć </a:t>
            </a:r>
          </a:p>
          <a:p>
            <a:pPr>
              <a:buFontTx/>
              <a:buNone/>
            </a:pPr>
            <a:r>
              <a:rPr lang="pl-PL" sz="2400" b="1" dirty="0"/>
              <a:t>                         </a:t>
            </a:r>
            <a:r>
              <a:rPr lang="pl-PL" sz="2400" b="1" dirty="0" smtClean="0"/>
              <a:t>   o </a:t>
            </a:r>
            <a:r>
              <a:rPr lang="pl-PL" sz="2400" b="1" dirty="0"/>
              <a:t>szkole nie z tej ziemi!</a:t>
            </a:r>
          </a:p>
          <a:p>
            <a:pPr>
              <a:buFontTx/>
              <a:buNone/>
            </a:pPr>
            <a:r>
              <a:rPr lang="pl-PL" sz="2000" dirty="0"/>
              <a:t>         </a:t>
            </a:r>
            <a:r>
              <a:rPr lang="pl-PL" sz="2000" b="1" dirty="0"/>
              <a:t>Jeżeli chcecie przenieść się do niezwykłej szkoły, w której chłopcy </a:t>
            </a:r>
            <a:r>
              <a:rPr lang="pl-PL" sz="2000" b="1" dirty="0" smtClean="0"/>
              <a:t>- poza </a:t>
            </a:r>
            <a:r>
              <a:rPr lang="pl-PL" sz="2000" b="1" dirty="0"/>
              <a:t>niecodzienną nauką </a:t>
            </a:r>
            <a:r>
              <a:rPr lang="pl-PL" sz="2000" b="1" dirty="0" smtClean="0"/>
              <a:t>- bawią </a:t>
            </a:r>
            <a:r>
              <a:rPr lang="pl-PL" sz="2000" b="1" dirty="0"/>
              <a:t>się, odwiedzają różne baśnie, gotują razem z panem Kleksem, zwiedzają fabrykę </a:t>
            </a:r>
            <a:r>
              <a:rPr lang="pl-PL" sz="2000" b="1" dirty="0" smtClean="0"/>
              <a:t> oraz </a:t>
            </a:r>
            <a:r>
              <a:rPr lang="pl-PL" sz="2000" b="1" dirty="0"/>
              <a:t>poszukują skarbów, to koniecznie </a:t>
            </a:r>
            <a:r>
              <a:rPr lang="pl-PL" sz="2000" b="1" dirty="0" smtClean="0"/>
              <a:t>sięgnijcie                                  </a:t>
            </a:r>
          </a:p>
          <a:p>
            <a:pPr>
              <a:buFontTx/>
              <a:buNone/>
            </a:pPr>
            <a:r>
              <a:rPr lang="pl-PL" sz="2000" b="1" dirty="0" smtClean="0"/>
              <a:t> </a:t>
            </a:r>
            <a:r>
              <a:rPr lang="pl-PL" sz="2000" b="1" dirty="0" smtClean="0"/>
              <a:t>                                    </a:t>
            </a:r>
            <a:r>
              <a:rPr lang="pl-PL" sz="2000" b="1" dirty="0" smtClean="0"/>
              <a:t>po </a:t>
            </a:r>
            <a:r>
              <a:rPr lang="pl-PL" sz="2000" b="1" dirty="0"/>
              <a:t>tę książkę!</a:t>
            </a:r>
          </a:p>
          <a:p>
            <a:pPr>
              <a:buFontTx/>
              <a:buNone/>
            </a:pPr>
            <a:endParaRPr lang="pl-PL" sz="2000" b="1" dirty="0"/>
          </a:p>
          <a:p>
            <a:pPr>
              <a:buFontTx/>
              <a:buNone/>
            </a:pPr>
            <a:endParaRPr lang="pl-PL" sz="2000" b="1" dirty="0"/>
          </a:p>
          <a:p>
            <a:pPr>
              <a:buFontTx/>
              <a:buNone/>
            </a:pPr>
            <a:r>
              <a:rPr lang="pl-PL" sz="2000" b="1" dirty="0"/>
              <a:t>           </a:t>
            </a:r>
            <a:r>
              <a:rPr lang="pl-PL" sz="2800" b="1" i="1" dirty="0">
                <a:solidFill>
                  <a:srgbClr val="CF1A07"/>
                </a:solidFill>
              </a:rPr>
              <a:t>Przeczytajcie, a na pewno </a:t>
            </a:r>
          </a:p>
          <a:p>
            <a:pPr>
              <a:buFontTx/>
              <a:buNone/>
            </a:pPr>
            <a:r>
              <a:rPr lang="pl-PL" sz="2800" b="1" i="1" dirty="0">
                <a:solidFill>
                  <a:srgbClr val="CF1A07"/>
                </a:solidFill>
              </a:rPr>
              <a:t>        nie będziecie się nudzić!</a:t>
            </a:r>
          </a:p>
          <a:p>
            <a:pPr>
              <a:buFontTx/>
              <a:buNone/>
            </a:pPr>
            <a:endParaRPr lang="pl-PL" sz="2400" b="1" dirty="0">
              <a:solidFill>
                <a:srgbClr val="CF1A07"/>
              </a:solidFill>
            </a:endParaRPr>
          </a:p>
          <a:p>
            <a:pPr>
              <a:buFontTx/>
              <a:buNone/>
            </a:pPr>
            <a:endParaRPr lang="pl-PL" sz="2400" b="1" dirty="0">
              <a:solidFill>
                <a:srgbClr val="AC2004"/>
              </a:solidFill>
            </a:endParaRPr>
          </a:p>
          <a:p>
            <a:pPr>
              <a:buFontTx/>
              <a:buNone/>
            </a:pPr>
            <a:endParaRPr lang="pl-PL" sz="2000" b="1" dirty="0"/>
          </a:p>
        </p:txBody>
      </p:sp>
      <p:pic>
        <p:nvPicPr>
          <p:cNvPr id="30732" name="Picture 12" descr="Znalezione obrazy dla zapytania akademia pana klek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33909">
            <a:off x="6324600" y="3962400"/>
            <a:ext cx="178435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45000"/>
          <a:buFont typeface="StarSymbol" charset="0"/>
          <a:buNone/>
          <a:tabLst/>
          <a:defRPr kumimoji="0" lang="pl-PL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45000"/>
          <a:buFont typeface="StarSymbol" charset="0"/>
          <a:buNone/>
          <a:tabLst/>
          <a:defRPr kumimoji="0" lang="pl-PL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1088</TotalTime>
  <Words>346</Words>
  <Application>Microsoft PowerPoint</Application>
  <PresentationFormat>Pokaz na ekranie (4:3)</PresentationFormat>
  <Paragraphs>82</Paragraphs>
  <Slides>10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Projekt domyślny</vt:lpstr>
      <vt:lpstr>  Dlaczego warto przeczytać lekturę pt.  AKADEMIA PANA KLEKSA?</vt:lpstr>
      <vt:lpstr>AUTOR    JAN BRZECHWA</vt:lpstr>
      <vt:lpstr>AKADEMIA PANA KLEKSA</vt:lpstr>
      <vt:lpstr>Pan Kleks prowadził ciekawe zajęcia lekcyjne!</vt:lpstr>
      <vt:lpstr>KUCHNIA PANA KLEKSA</vt:lpstr>
      <vt:lpstr>PAN KLEKS – NIEZWYKŁY BOHATER  </vt:lpstr>
      <vt:lpstr>Slajd 7</vt:lpstr>
      <vt:lpstr>AKADEMIA PANA KLEKSA  na ekranie!</vt:lpstr>
      <vt:lpstr>Koniecznie przeczytajcie tę książkę!</vt:lpstr>
      <vt:lpstr>PRZYJEMNEJ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mario</dc:creator>
  <cp:lastModifiedBy>Monika</cp:lastModifiedBy>
  <cp:revision>19</cp:revision>
  <cp:lastPrinted>1601-01-01T00:00:00Z</cp:lastPrinted>
  <dcterms:created xsi:type="dcterms:W3CDTF">2016-11-25T14:13:42Z</dcterms:created>
  <dcterms:modified xsi:type="dcterms:W3CDTF">2019-03-31T18:44:14Z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